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9"/>
  </p:notesMasterIdLst>
  <p:sldIdLst>
    <p:sldId id="256" r:id="rId2"/>
    <p:sldId id="275" r:id="rId3"/>
    <p:sldId id="394" r:id="rId4"/>
    <p:sldId id="396" r:id="rId5"/>
    <p:sldId id="395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393" r:id="rId18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배찬민" initials="배" lastIdx="0" clrIdx="0">
    <p:extLst/>
  </p:cmAuthor>
  <p:cmAuthor id="2" name="lg" initials="l" lastIdx="1" clrIdx="1">
    <p:extLst>
      <p:ext uri="{19B8F6BF-5375-455C-9EA6-DF929625EA0E}">
        <p15:presenceInfo xmlns:p15="http://schemas.microsoft.com/office/powerpoint/2012/main" userId="l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99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9" autoAdjust="0"/>
    <p:restoredTop sz="94614" autoAdjust="0"/>
  </p:normalViewPr>
  <p:slideViewPr>
    <p:cSldViewPr>
      <p:cViewPr varScale="1">
        <p:scale>
          <a:sx n="76" d="100"/>
          <a:sy n="76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32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1-20T23:39:26.595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778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r">
              <a:defRPr sz="1200"/>
            </a:lvl1pPr>
          </a:lstStyle>
          <a:p>
            <a:fld id="{57764B8E-7EC0-4B59-8DA5-E04CAE3DB5F2}" type="datetimeFigureOut">
              <a:rPr lang="ko-KR" altLang="en-US" smtClean="0"/>
              <a:t>2019-02-13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64" tIns="44632" rIns="89264" bIns="4463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9" y="4690502"/>
            <a:ext cx="5438759" cy="4443878"/>
          </a:xfrm>
          <a:prstGeom prst="rect">
            <a:avLst/>
          </a:prstGeom>
        </p:spPr>
        <p:txBody>
          <a:bodyPr vert="horz" lIns="89264" tIns="44632" rIns="89264" bIns="4463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778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r">
              <a:defRPr sz="1200"/>
            </a:lvl1pPr>
          </a:lstStyle>
          <a:p>
            <a:fld id="{420F09F9-D812-4758-8566-A65BCCCBDD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8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752600"/>
            <a:ext cx="7772400" cy="1981200"/>
          </a:xfrm>
        </p:spPr>
        <p:txBody>
          <a:bodyPr anchor="ctr" anchorCtr="1">
            <a:normAutofit/>
          </a:bodyPr>
          <a:lstStyle>
            <a:lvl1pPr algn="ctr">
              <a:defRPr/>
            </a:lvl1pPr>
          </a:lstStyle>
          <a:p>
            <a:r>
              <a:rPr lang="ko-KR" altLang="en-US" dirty="0"/>
              <a:t>세미나 제목</a:t>
            </a:r>
            <a:endParaRPr lang="en-US" altLang="ko-K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 dirty="0"/>
              <a:t>소속</a:t>
            </a:r>
            <a:r>
              <a:rPr lang="en-US" altLang="ko-KR" dirty="0"/>
              <a:t>/</a:t>
            </a:r>
            <a:r>
              <a:rPr lang="ko-KR" altLang="en-US" dirty="0"/>
              <a:t>날짜</a:t>
            </a:r>
            <a:r>
              <a:rPr lang="en-US" altLang="ko-KR" dirty="0"/>
              <a:t>/</a:t>
            </a:r>
            <a:r>
              <a:rPr lang="ko-KR" altLang="en-US" dirty="0"/>
              <a:t>이름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pPr>
              <a:defRPr/>
            </a:pPr>
            <a:fld id="{87A7431B-603E-467D-882E-3062B6363EC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16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9" name="Text Box 15"/>
          <p:cNvSpPr txBox="1">
            <a:spLocks noChangeArrowheads="1"/>
          </p:cNvSpPr>
          <p:nvPr userDrawn="1"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20" name="Picture 1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21" name="Rectangle 4"/>
          <p:cNvSpPr>
            <a:spLocks noChangeArrowheads="1"/>
          </p:cNvSpPr>
          <p:nvPr userDrawn="1"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22" name="Rectangle 5"/>
          <p:cNvSpPr>
            <a:spLocks noChangeArrowheads="1"/>
          </p:cNvSpPr>
          <p:nvPr userDrawn="1"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9588" y="188913"/>
            <a:ext cx="2033587" cy="613568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55650" y="188913"/>
            <a:ext cx="5951538" cy="613568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김익환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 dirty="0">
                <a:latin typeface="Arial"/>
                <a:ea typeface="굴림"/>
              </a:rPr>
              <a:t>Email : dlrghks2090@naver.com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>
            <a:no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/>
            </a:lvl1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28675" y="1052513"/>
            <a:ext cx="3919538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00613" y="1052513"/>
            <a:ext cx="3919537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>
                <a:latin typeface="HY헤드라인M"/>
                <a:ea typeface="HY헤드라인M"/>
              </a:rPr>
              <a:t>이한범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>
                <a:latin typeface="Arial"/>
                <a:ea typeface="굴림"/>
              </a:rPr>
              <a:t>Email : vkak006@naver.com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137525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 anchorCtr="0"/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052513"/>
            <a:ext cx="7991475" cy="5272087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>
          <a:xfrm>
            <a:off x="684213" y="908050"/>
            <a:ext cx="8459787" cy="698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>
          <a:xfrm>
            <a:off x="6988175" y="6477000"/>
            <a:ext cx="1905000" cy="3810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/>
          <a:lstStyle/>
          <a:p>
            <a:pPr algn="r"/>
            <a:fld id="{467224BF-58AA-4D3F-AC6F-AA05367478A1}" type="slidenum">
              <a:rPr lang="en-US" altLang="ko-KR" sz="1400"/>
              <a:pPr algn="r"/>
              <a:t>‹#›</a:t>
            </a:fld>
            <a:endParaRPr lang="en-US" altLang="ko-KR" sz="1400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033" name="Picture 21"/>
          <p:cNvPicPr>
            <a:picLocks noChangeAspect="1" noChangeArrowheads="1"/>
          </p:cNvPicPr>
          <p:nvPr/>
        </p:nvPicPr>
        <p:blipFill rotWithShape="1">
          <a:blip r:embed="rId14" cstate="print"/>
          <a:srcRect/>
          <a:stretch>
            <a:fillRect/>
          </a:stretch>
        </p:blipFill>
        <p:spPr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45" r:id="rId12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SzPct val="80000"/>
        <a:buFont typeface="Wingdings"/>
        <a:buChar char="u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110000"/>
        <a:buFont typeface="Wingdings"/>
        <a:buChar char="ü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/>
        <a:buChar char="Ø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663824"/>
            <a:ext cx="7772400" cy="1981200"/>
          </a:xfrm>
        </p:spPr>
        <p:txBody>
          <a:bodyPr/>
          <a:lstStyle/>
          <a:p>
            <a:r>
              <a:rPr lang="en-US" altLang="ko-KR" dirty="0" err="1"/>
              <a:t>Numpy</a:t>
            </a:r>
            <a:r>
              <a:rPr lang="en-US" altLang="ko-KR" dirty="0"/>
              <a:t> </a:t>
            </a:r>
            <a:r>
              <a:rPr lang="ko-KR" altLang="en-US" dirty="0"/>
              <a:t>기초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순천향대학교</a:t>
            </a:r>
            <a:endParaRPr lang="en-US" altLang="ko-KR" dirty="0"/>
          </a:p>
          <a:p>
            <a:r>
              <a:rPr lang="ko-KR" altLang="en-US" dirty="0" err="1"/>
              <a:t>컴퓨터시스템연구실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김익환</a:t>
            </a:r>
            <a:endParaRPr lang="en-US" altLang="ko-KR" dirty="0"/>
          </a:p>
          <a:p>
            <a:r>
              <a:rPr lang="en-US" altLang="ko-KR" dirty="0"/>
              <a:t>17.01.21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ko-KR" altLang="en-US" dirty="0"/>
              <a:t>배열의 차원 및 크기를 구하는 더 간단한 방법은 배열의 </a:t>
            </a:r>
            <a:r>
              <a:rPr lang="en-US" altLang="ko-KR" dirty="0" err="1"/>
              <a:t>ndim</a:t>
            </a:r>
            <a:r>
              <a:rPr lang="en-US" altLang="ko-KR" dirty="0"/>
              <a:t> </a:t>
            </a:r>
            <a:r>
              <a:rPr lang="ko-KR" altLang="en-US" dirty="0"/>
              <a:t>속성과 </a:t>
            </a:r>
            <a:r>
              <a:rPr lang="en-US" altLang="ko-KR" dirty="0"/>
              <a:t>shape </a:t>
            </a:r>
            <a:r>
              <a:rPr lang="ko-KR" altLang="en-US" dirty="0"/>
              <a:t>속성을 이용하는 것이다</a:t>
            </a:r>
            <a:r>
              <a:rPr lang="en-US" altLang="ko-KR" dirty="0"/>
              <a:t>. </a:t>
            </a:r>
            <a:r>
              <a:rPr lang="en-US" altLang="ko-KR" dirty="0" err="1"/>
              <a:t>ndim</a:t>
            </a:r>
            <a:r>
              <a:rPr lang="en-US" altLang="ko-KR" dirty="0"/>
              <a:t> </a:t>
            </a:r>
            <a:r>
              <a:rPr lang="ko-KR" altLang="en-US" dirty="0"/>
              <a:t>속성은 배열의 차원</a:t>
            </a:r>
            <a:r>
              <a:rPr lang="en-US" altLang="ko-KR" dirty="0"/>
              <a:t>, shape </a:t>
            </a:r>
            <a:r>
              <a:rPr lang="ko-KR" altLang="en-US" dirty="0"/>
              <a:t>속성은 배열의 크기를 반환한다</a:t>
            </a:r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/>
          <a:lstStyle/>
          <a:p>
            <a:r>
              <a:rPr lang="ko-KR" altLang="en-US" dirty="0" err="1"/>
              <a:t>베열의</a:t>
            </a:r>
            <a:r>
              <a:rPr lang="ko-KR" altLang="en-US" dirty="0"/>
              <a:t> 차원과 크기 알아내기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FBC20-3C53-4941-ADB7-417BAED2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2852936"/>
            <a:ext cx="7271717" cy="377423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6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import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numpy</a:t>
            </a:r>
            <a:r>
              <a:rPr kumimoji="0" lang="en-US" altLang="ko-KR" sz="1800" dirty="0">
                <a:latin typeface="Consolas" panose="020B0609020204030204" pitchFamily="49" charset="0"/>
              </a:rPr>
              <a:t> np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# a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([1, 2, 3])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a.ndim</a:t>
            </a:r>
            <a:r>
              <a:rPr kumimoji="0" lang="en-US" altLang="ko-KR" sz="1800" dirty="0">
                <a:latin typeface="Consolas" panose="020B0609020204030204" pitchFamily="49" charset="0"/>
              </a:rPr>
              <a:t>)  #1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a.shape</a:t>
            </a:r>
            <a:r>
              <a:rPr kumimoji="0" lang="en-US" altLang="ko-KR" sz="1800" dirty="0">
                <a:latin typeface="Consolas" panose="020B0609020204030204" pitchFamily="49" charset="0"/>
              </a:rPr>
              <a:t>)  #(3,)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# c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([[0, 1, 2], [3, 4, 5]])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c.ndim</a:t>
            </a:r>
            <a:r>
              <a:rPr kumimoji="0" lang="en-US" altLang="ko-KR" sz="1800" dirty="0">
                <a:latin typeface="Consolas" panose="020B0609020204030204" pitchFamily="49" charset="0"/>
              </a:rPr>
              <a:t>)  #2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c.shape</a:t>
            </a:r>
            <a:r>
              <a:rPr kumimoji="0" lang="en-US" altLang="ko-KR" sz="1800" dirty="0">
                <a:latin typeface="Consolas" panose="020B0609020204030204" pitchFamily="49" charset="0"/>
              </a:rPr>
              <a:t>)  #(2,3)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# d 2*3*4 </a:t>
            </a:r>
            <a:r>
              <a:rPr kumimoji="0" lang="ko-KR" altLang="en-US" sz="1800" dirty="0">
                <a:latin typeface="Consolas" panose="020B0609020204030204" pitchFamily="49" charset="0"/>
              </a:rPr>
              <a:t>행렬</a:t>
            </a: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d.ndim</a:t>
            </a:r>
            <a:r>
              <a:rPr kumimoji="0" lang="en-US" altLang="ko-KR" sz="1800" dirty="0">
                <a:latin typeface="Consolas" panose="020B0609020204030204" pitchFamily="49" charset="0"/>
              </a:rPr>
              <a:t>)  #3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d.shape</a:t>
            </a:r>
            <a:r>
              <a:rPr kumimoji="0" lang="en-US" altLang="ko-KR" sz="1800" dirty="0">
                <a:latin typeface="Consolas" panose="020B0609020204030204" pitchFamily="49" charset="0"/>
              </a:rPr>
              <a:t>)  #(2,3,4)</a:t>
            </a:r>
          </a:p>
        </p:txBody>
      </p:sp>
    </p:spTree>
    <p:extLst>
      <p:ext uri="{BB962C8B-B14F-4D97-AF65-F5344CB8AC3E}">
        <p14:creationId xmlns:p14="http://schemas.microsoft.com/office/powerpoint/2010/main" val="53054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ko-KR" altLang="en-US" sz="2400" dirty="0" err="1"/>
              <a:t>일차원</a:t>
            </a:r>
            <a:r>
              <a:rPr lang="ko-KR" altLang="en-US" sz="2400" dirty="0"/>
              <a:t> 배열의 인덱싱은 리스트의 인덱싱과 같다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다차원 배열일 때는 다음과 같이 콤마를 사용하여 접근</a:t>
            </a:r>
            <a:r>
              <a:rPr lang="en-US" altLang="ko-KR" sz="2400" dirty="0"/>
              <a:t>,</a:t>
            </a:r>
            <a:r>
              <a:rPr lang="ko-KR" altLang="en-US" sz="2400" dirty="0"/>
              <a:t> 콤마로 구분된 차원을 축이라고도 한다</a:t>
            </a:r>
            <a:r>
              <a:rPr lang="en-US" altLang="ko-KR" sz="2400" dirty="0"/>
              <a:t>.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/>
          <a:lstStyle/>
          <a:p>
            <a:r>
              <a:rPr lang="ko-KR" altLang="en-US" dirty="0"/>
              <a:t>배열의 인덱싱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FBC20-3C53-4941-ADB7-417BAED2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2564903"/>
            <a:ext cx="7271717" cy="394550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6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import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numpy</a:t>
            </a:r>
            <a:r>
              <a:rPr kumimoji="0" lang="en-US" altLang="ko-KR" sz="1800" dirty="0">
                <a:latin typeface="Consolas" panose="020B0609020204030204" pitchFamily="49" charset="0"/>
              </a:rPr>
              <a:t> as np</a:t>
            </a:r>
          </a:p>
          <a:p>
            <a:pPr latinLnBrk="0">
              <a:spcBef>
                <a:spcPct val="0"/>
              </a:spcBef>
              <a:buClr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#</a:t>
            </a:r>
            <a:r>
              <a:rPr kumimoji="0" lang="ko-KR" altLang="en-US" sz="1800" dirty="0" err="1">
                <a:latin typeface="Consolas" panose="020B0609020204030204" pitchFamily="49" charset="0"/>
              </a:rPr>
              <a:t>일차원</a:t>
            </a:r>
            <a:r>
              <a:rPr kumimoji="0" lang="ko-KR" altLang="en-US" sz="1800" dirty="0">
                <a:latin typeface="Consolas" panose="020B0609020204030204" pitchFamily="49" charset="0"/>
              </a:rPr>
              <a:t> 배열일 때</a:t>
            </a: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a=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([0,1,2,3,4])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print(a[2])  #2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print(a([-1])  #4 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#</a:t>
            </a:r>
            <a:r>
              <a:rPr kumimoji="0" lang="ko-KR" altLang="en-US" sz="1800" dirty="0">
                <a:latin typeface="Consolas" panose="020B0609020204030204" pitchFamily="49" charset="0"/>
              </a:rPr>
              <a:t>다차원 배열일 때</a:t>
            </a: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b=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([[0,1,2],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	     [3,4,5]])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print(b[0,0])  #0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print(b([0,1])  #1 </a:t>
            </a:r>
          </a:p>
          <a:p>
            <a:pPr latinLnBrk="0">
              <a:spcBef>
                <a:spcPct val="0"/>
              </a:spcBef>
              <a:buClr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print(b([-1,-1])  #5 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71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ko-KR" altLang="en-US" dirty="0"/>
              <a:t>배열 객체로 구현한 다차원 배열의 원소 중 복수 개를 접근하려면 일반적인 </a:t>
            </a:r>
            <a:r>
              <a:rPr lang="ko-KR" altLang="en-US" dirty="0" err="1"/>
              <a:t>파이썬</a:t>
            </a:r>
            <a:r>
              <a:rPr lang="ko-KR" altLang="en-US" dirty="0"/>
              <a:t> </a:t>
            </a:r>
            <a:r>
              <a:rPr lang="ko-KR" altLang="en-US" dirty="0" err="1"/>
              <a:t>슬라이싱과</a:t>
            </a:r>
            <a:r>
              <a:rPr lang="ko-KR" altLang="en-US" dirty="0"/>
              <a:t> 콤마를 함께 사용하면 된다</a:t>
            </a:r>
            <a:r>
              <a:rPr lang="en-US" altLang="ko-KR" dirty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/>
          <a:lstStyle/>
          <a:p>
            <a:r>
              <a:rPr lang="ko-KR" altLang="en-US" dirty="0"/>
              <a:t>배열 </a:t>
            </a:r>
            <a:r>
              <a:rPr lang="ko-KR" altLang="en-US" dirty="0" err="1"/>
              <a:t>슬라이싱</a:t>
            </a:r>
            <a:endParaRPr lang="ko-KR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FBC20-3C53-4941-ADB7-417BAED2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723" y="2780928"/>
            <a:ext cx="7271717" cy="34814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6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import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numpy</a:t>
            </a:r>
            <a:r>
              <a:rPr kumimoji="0" lang="en-US" altLang="ko-KR" sz="1800" dirty="0">
                <a:latin typeface="Consolas" panose="020B0609020204030204" pitchFamily="49" charset="0"/>
              </a:rPr>
              <a:t> as np</a:t>
            </a:r>
          </a:p>
          <a:p>
            <a:pPr latinLnBrk="0">
              <a:spcBef>
                <a:spcPct val="0"/>
              </a:spcBef>
              <a:buClr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a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([[0, 1, 2, 3], [4, 5, 6, 7]])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 a[0, :] ) # </a:t>
            </a:r>
            <a:r>
              <a:rPr kumimoji="0" lang="ko-KR" altLang="en-US" sz="1800" dirty="0">
                <a:latin typeface="Consolas" panose="020B0609020204030204" pitchFamily="49" charset="0"/>
              </a:rPr>
              <a:t>첫번째 행 전체 </a:t>
            </a:r>
            <a:r>
              <a:rPr kumimoji="0" lang="en-US" altLang="ko-KR" sz="1800" dirty="0">
                <a:latin typeface="Consolas" panose="020B0609020204030204" pitchFamily="49" charset="0"/>
              </a:rPr>
              <a:t>[0 1 2 3]</a:t>
            </a:r>
            <a:endParaRPr kumimoji="0" lang="ko-KR" altLang="en-US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 a[:, 1] ) # </a:t>
            </a:r>
            <a:r>
              <a:rPr kumimoji="0" lang="ko-KR" altLang="en-US" sz="1800" dirty="0">
                <a:latin typeface="Consolas" panose="020B0609020204030204" pitchFamily="49" charset="0"/>
              </a:rPr>
              <a:t>두번째 열 전체 </a:t>
            </a:r>
            <a:r>
              <a:rPr kumimoji="0" lang="en-US" altLang="ko-KR" sz="1800" dirty="0">
                <a:latin typeface="Consolas" panose="020B0609020204030204" pitchFamily="49" charset="0"/>
              </a:rPr>
              <a:t>[1 5]</a:t>
            </a:r>
            <a:endParaRPr kumimoji="0" lang="ko-KR" altLang="en-US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 a[1, 1:] ) # </a:t>
            </a:r>
            <a:r>
              <a:rPr kumimoji="0" lang="ko-KR" altLang="en-US" sz="1800" dirty="0">
                <a:latin typeface="Consolas" panose="020B0609020204030204" pitchFamily="49" charset="0"/>
              </a:rPr>
              <a:t>두번째 행의 두번째 열부터 끝열까지</a:t>
            </a: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                    [5 6 7]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ko-KR" altLang="en-US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 a[:2, :2] ) #[[0 1]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		      [4 5]]</a:t>
            </a:r>
          </a:p>
        </p:txBody>
      </p:sp>
    </p:spTree>
    <p:extLst>
      <p:ext uri="{BB962C8B-B14F-4D97-AF65-F5344CB8AC3E}">
        <p14:creationId xmlns:p14="http://schemas.microsoft.com/office/powerpoint/2010/main" val="3764067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053874"/>
            <a:ext cx="7991475" cy="52720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US" altLang="ko-KR" dirty="0"/>
          </a:p>
          <a:p>
            <a:pPr>
              <a:lnSpc>
                <a:spcPct val="110000"/>
              </a:lnSpc>
            </a:pPr>
            <a:r>
              <a:rPr lang="en-US" altLang="ko-KR" dirty="0"/>
              <a:t>NumPy</a:t>
            </a:r>
            <a:r>
              <a:rPr lang="ko-KR" altLang="en-US" dirty="0"/>
              <a:t>배열 객체의 또다른 강력한 기능은 </a:t>
            </a:r>
            <a:r>
              <a:rPr lang="ko-KR" altLang="en-US" dirty="0" err="1"/>
              <a:t>팬시</a:t>
            </a:r>
            <a:r>
              <a:rPr lang="ko-KR" altLang="en-US" dirty="0"/>
              <a:t> 인덱싱 이라고도 부르는 배열 인덱싱방법이다</a:t>
            </a:r>
            <a:r>
              <a:rPr lang="en-US" altLang="ko-KR" dirty="0"/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dirty="0"/>
              <a:t>데이터베이스의 질의</a:t>
            </a:r>
            <a:r>
              <a:rPr lang="en-US" altLang="ko-KR" dirty="0"/>
              <a:t>(Query) </a:t>
            </a:r>
            <a:r>
              <a:rPr lang="ko-KR" altLang="en-US" dirty="0"/>
              <a:t>기능을 수행한다</a:t>
            </a:r>
            <a:r>
              <a:rPr lang="en-US" altLang="ko-KR" dirty="0"/>
              <a:t>. </a:t>
            </a:r>
          </a:p>
          <a:p>
            <a:pPr>
              <a:lnSpc>
                <a:spcPct val="110000"/>
              </a:lnSpc>
            </a:pPr>
            <a:r>
              <a:rPr lang="ko-KR" altLang="en-US" dirty="0"/>
              <a:t>배열 인덱싱에서는 대괄호안의 인덱스 정보로 숫자나 슬라이스가 아니라 위치 정보를 나타내는 또 다른 </a:t>
            </a:r>
            <a:r>
              <a:rPr lang="en-US" altLang="ko-KR" dirty="0" err="1"/>
              <a:t>ndarray</a:t>
            </a:r>
            <a:r>
              <a:rPr lang="en-US" altLang="ko-KR" dirty="0"/>
              <a:t> </a:t>
            </a:r>
            <a:r>
              <a:rPr lang="ko-KR" altLang="en-US" dirty="0"/>
              <a:t>배열을 받을 수 있다</a:t>
            </a:r>
            <a:r>
              <a:rPr lang="en-US" altLang="ko-KR" dirty="0"/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dirty="0"/>
              <a:t>배열 인덱싱의 방식에는 </a:t>
            </a:r>
            <a:r>
              <a:rPr lang="ko-KR" altLang="en-US" dirty="0" err="1"/>
              <a:t>불리안</a:t>
            </a:r>
            <a:r>
              <a:rPr lang="en-US" altLang="ko-KR" dirty="0"/>
              <a:t> </a:t>
            </a:r>
            <a:r>
              <a:rPr lang="ko-KR" altLang="en-US" dirty="0"/>
              <a:t>배열 방식과 정수 배열 방식 두가지가 있다</a:t>
            </a:r>
            <a:r>
              <a:rPr lang="en-US" altLang="ko-KR" dirty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/>
          <a:lstStyle/>
          <a:p>
            <a:r>
              <a:rPr lang="ko-KR" altLang="en-US" dirty="0"/>
              <a:t>배열 인덱싱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387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ko-KR" altLang="en-US" dirty="0"/>
              <a:t>인덱스 배열의 원소가 </a:t>
            </a:r>
            <a:r>
              <a:rPr lang="en-US" altLang="ko-KR" dirty="0"/>
              <a:t>True, False </a:t>
            </a:r>
            <a:r>
              <a:rPr lang="ko-KR" altLang="en-US" dirty="0"/>
              <a:t>두 값으로만 구성되며 인덱스 배열의 크기가 원래 </a:t>
            </a:r>
            <a:r>
              <a:rPr lang="en-US" altLang="ko-KR" dirty="0" err="1"/>
              <a:t>ndarray</a:t>
            </a:r>
            <a:r>
              <a:rPr lang="en-US" altLang="ko-KR" dirty="0"/>
              <a:t> </a:t>
            </a:r>
            <a:r>
              <a:rPr lang="ko-KR" altLang="en-US" dirty="0"/>
              <a:t>객체의 크기와 같아야 한다</a:t>
            </a:r>
            <a:r>
              <a:rPr lang="en-US" altLang="ko-KR" dirty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/>
          <a:lstStyle/>
          <a:p>
            <a:r>
              <a:rPr lang="ko-KR" altLang="en-US" sz="3600" dirty="0"/>
              <a:t>배열 인덱싱</a:t>
            </a:r>
            <a:r>
              <a:rPr lang="en-US" altLang="ko-KR" sz="3600" dirty="0"/>
              <a:t>(</a:t>
            </a:r>
            <a:r>
              <a:rPr lang="ko-KR" altLang="en-US" sz="3600" dirty="0" err="1"/>
              <a:t>불리안</a:t>
            </a:r>
            <a:r>
              <a:rPr lang="ko-KR" altLang="en-US" sz="3600" dirty="0"/>
              <a:t> 배열 인덱싱 방식</a:t>
            </a:r>
            <a:r>
              <a:rPr lang="en-US" altLang="ko-KR" sz="3600" dirty="0"/>
              <a:t>)</a:t>
            </a:r>
            <a:endParaRPr lang="ko-KR" altLang="en-US" sz="3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FBC20-3C53-4941-ADB7-417BAED2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723" y="2708919"/>
            <a:ext cx="7271717" cy="316835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6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import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numpy</a:t>
            </a:r>
            <a:r>
              <a:rPr kumimoji="0" lang="en-US" altLang="ko-KR" sz="1800" dirty="0">
                <a:latin typeface="Consolas" panose="020B0609020204030204" pitchFamily="49" charset="0"/>
              </a:rPr>
              <a:t> as np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a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([0, 1, 2, 3, 4, 5, 6, 7, 8, 9])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 err="1">
                <a:latin typeface="Consolas" panose="020B0609020204030204" pitchFamily="49" charset="0"/>
              </a:rPr>
              <a:t>idx</a:t>
            </a:r>
            <a:r>
              <a:rPr kumimoji="0" lang="en-US" altLang="ko-KR" sz="1800" dirty="0">
                <a:latin typeface="Consolas" panose="020B0609020204030204" pitchFamily="49" charset="0"/>
              </a:rPr>
              <a:t>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([True, False, True, False, True,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                False, True, False, True, False])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print(a[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idx</a:t>
            </a:r>
            <a:r>
              <a:rPr kumimoji="0" lang="en-US" altLang="ko-KR" sz="1800" dirty="0">
                <a:latin typeface="Consolas" panose="020B0609020204030204" pitchFamily="49" charset="0"/>
              </a:rPr>
              <a:t>])   #[0 2 4 6 8]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print(a%2)   #[0 1 0 1 0 1 0 1 0 1]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print(a%2==0)   #</a:t>
            </a:r>
            <a:r>
              <a:rPr kumimoji="0" lang="da-DK" altLang="ko-KR" sz="1800" dirty="0">
                <a:latin typeface="Consolas" panose="020B0609020204030204" pitchFamily="49" charset="0"/>
              </a:rPr>
              <a:t> [ True False  True False True False          		True False True False]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print(a[a%2==0])   #[0 2 4 6 8]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318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646667"/>
          </a:xfrm>
        </p:spPr>
        <p:txBody>
          <a:bodyPr>
            <a:normAutofit/>
          </a:bodyPr>
          <a:lstStyle/>
          <a:p>
            <a:r>
              <a:rPr lang="ko-KR" altLang="en-US" dirty="0"/>
              <a:t>정수 배열 인덱싱에서는 인덱스 배열의 원소 각각이 원래 </a:t>
            </a:r>
            <a:r>
              <a:rPr lang="en-US" altLang="ko-KR" dirty="0" err="1"/>
              <a:t>ndarray</a:t>
            </a:r>
            <a:r>
              <a:rPr lang="en-US" altLang="ko-KR" dirty="0"/>
              <a:t> </a:t>
            </a:r>
            <a:r>
              <a:rPr lang="ko-KR" altLang="en-US" dirty="0"/>
              <a:t>객체 원소 하나를 가리키는 인덱스 정수이여야 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같은 원소를 반복해서 가리키는 경우에는 배열 인덱스가 원래의 배열보다 더 커지기도 한다</a:t>
            </a:r>
            <a:r>
              <a:rPr lang="en-US" altLang="ko-KR" dirty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/>
          <a:lstStyle/>
          <a:p>
            <a:r>
              <a:rPr lang="ko-KR" altLang="en-US" sz="3600" dirty="0"/>
              <a:t>배열 인덱싱</a:t>
            </a:r>
            <a:r>
              <a:rPr lang="en-US" altLang="ko-KR" sz="3600" dirty="0"/>
              <a:t>(</a:t>
            </a:r>
            <a:r>
              <a:rPr lang="ko-KR" altLang="en-US" sz="3600" dirty="0"/>
              <a:t>정수 배열 인덱싱 방식</a:t>
            </a:r>
            <a:r>
              <a:rPr lang="en-US" altLang="ko-KR" sz="3600" dirty="0"/>
              <a:t>)</a:t>
            </a:r>
            <a:endParaRPr lang="ko-KR" altLang="en-US" sz="3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FBC20-3C53-4941-ADB7-417BAED2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723" y="3429000"/>
            <a:ext cx="7271717" cy="308140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6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import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numpy</a:t>
            </a:r>
            <a:r>
              <a:rPr kumimoji="0" lang="en-US" altLang="ko-KR" sz="1800" dirty="0">
                <a:latin typeface="Consolas" panose="020B0609020204030204" pitchFamily="49" charset="0"/>
              </a:rPr>
              <a:t> as np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a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([11,22,33,44,55,66,77,88,99])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 err="1">
                <a:latin typeface="Consolas" panose="020B0609020204030204" pitchFamily="49" charset="0"/>
              </a:rPr>
              <a:t>idx</a:t>
            </a:r>
            <a:r>
              <a:rPr kumimoji="0" lang="en-US" altLang="ko-KR" sz="1800" dirty="0">
                <a:latin typeface="Consolas" panose="020B0609020204030204" pitchFamily="49" charset="0"/>
              </a:rPr>
              <a:t>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([0,2,4,6,8])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print(a[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idx</a:t>
            </a:r>
            <a:r>
              <a:rPr kumimoji="0" lang="en-US" altLang="ko-KR" sz="1800" dirty="0">
                <a:latin typeface="Consolas" panose="020B0609020204030204" pitchFamily="49" charset="0"/>
              </a:rPr>
              <a:t>])   #[11 33 55 77 99]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#</a:t>
            </a:r>
            <a:r>
              <a:rPr kumimoji="0" lang="ko-KR" altLang="en-US" sz="1800" dirty="0" err="1">
                <a:latin typeface="Consolas" panose="020B0609020204030204" pitchFamily="49" charset="0"/>
              </a:rPr>
              <a:t>배열인덱스가</a:t>
            </a:r>
            <a:r>
              <a:rPr kumimoji="0" lang="ko-KR" altLang="en-US" sz="1800" dirty="0">
                <a:latin typeface="Consolas" panose="020B0609020204030204" pitchFamily="49" charset="0"/>
              </a:rPr>
              <a:t> 원래의 배열보다 더 </a:t>
            </a:r>
            <a:r>
              <a:rPr kumimoji="0" lang="ko-KR" altLang="en-US" sz="1800" dirty="0" err="1">
                <a:latin typeface="Consolas" panose="020B0609020204030204" pitchFamily="49" charset="0"/>
              </a:rPr>
              <a:t>커진경우</a:t>
            </a: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a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([11, 22, 33, 44, 55, 66, 77, 88, 99])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 err="1">
                <a:latin typeface="Consolas" panose="020B0609020204030204" pitchFamily="49" charset="0"/>
              </a:rPr>
              <a:t>idx</a:t>
            </a:r>
            <a:r>
              <a:rPr kumimoji="0" lang="en-US" altLang="ko-KR" sz="1800" dirty="0">
                <a:latin typeface="Consolas" panose="020B0609020204030204" pitchFamily="49" charset="0"/>
              </a:rPr>
              <a:t>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([0,0,0,0,0,0,1,1,1,1,1,2,2,2,2,2])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a[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idx</a:t>
            </a:r>
            <a:r>
              <a:rPr kumimoji="0" lang="en-US" altLang="ko-KR" sz="1800" dirty="0">
                <a:latin typeface="Consolas" panose="020B0609020204030204" pitchFamily="49" charset="0"/>
              </a:rPr>
              <a:t>] #[11 11 11 11 11 11 22 22 22 22 22 33 33 33 33 33]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68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endParaRPr lang="en-US" altLang="ko-KR" dirty="0"/>
          </a:p>
          <a:p>
            <a:r>
              <a:rPr lang="ko-KR" altLang="en-US" dirty="0"/>
              <a:t>배열 인덱싱은 다차원 배열의 각 차원에 대해서도 할 수 있다</a:t>
            </a:r>
            <a:r>
              <a:rPr lang="en-US" altLang="ko-KR" dirty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/>
          <a:lstStyle/>
          <a:p>
            <a:r>
              <a:rPr lang="ko-KR" altLang="en-US" sz="3600" dirty="0"/>
              <a:t>배열 인덱싱</a:t>
            </a:r>
            <a:r>
              <a:rPr lang="en-US" altLang="ko-KR" sz="3600" dirty="0"/>
              <a:t>(</a:t>
            </a:r>
            <a:r>
              <a:rPr lang="ko-KR" altLang="en-US" sz="3600" dirty="0"/>
              <a:t>정수 배열 인덱싱 방식</a:t>
            </a:r>
            <a:r>
              <a:rPr lang="en-US" altLang="ko-KR" sz="3600" dirty="0"/>
              <a:t>)-2</a:t>
            </a:r>
            <a:endParaRPr lang="ko-KR" altLang="en-US" sz="36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FBC20-3C53-4941-ADB7-417BAED2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2867873"/>
            <a:ext cx="7271717" cy="308140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6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import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numpy</a:t>
            </a:r>
            <a:r>
              <a:rPr kumimoji="0" lang="en-US" altLang="ko-KR" sz="1800" dirty="0">
                <a:latin typeface="Consolas" panose="020B0609020204030204" pitchFamily="49" charset="0"/>
              </a:rPr>
              <a:t> as np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a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([[1, 2, 3, 4], [5, 6, 7, 8], [9, 10, 11, 12]])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print(a[:, [True, False, False, True]]) #[[1 4]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					      [5 8]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					       [9 12]]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print(a[[2,0,1],:])  #[[9 10 11 12]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			  [1  2  3  4]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			   [5  6  7  8]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00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75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dirty="0"/>
              <a:t>NumPy</a:t>
            </a:r>
            <a:r>
              <a:rPr lang="ko-KR" altLang="en-US" dirty="0"/>
              <a:t>에 대하여</a:t>
            </a:r>
            <a:endParaRPr lang="en-US" altLang="ko-KR" dirty="0"/>
          </a:p>
          <a:p>
            <a:pPr lvl="1"/>
            <a:r>
              <a:rPr lang="ko-KR" altLang="en-US" dirty="0"/>
              <a:t>배열과 리스트의 차이</a:t>
            </a:r>
            <a:endParaRPr lang="en-US" altLang="ko-KR" dirty="0"/>
          </a:p>
          <a:p>
            <a:pPr lvl="1"/>
            <a:r>
              <a:rPr lang="en-US" altLang="ko-KR" dirty="0"/>
              <a:t>1</a:t>
            </a:r>
            <a:r>
              <a:rPr lang="ko-KR" altLang="en-US" dirty="0"/>
              <a:t>차원 배열 만들기</a:t>
            </a:r>
            <a:endParaRPr lang="en-US" altLang="ko-KR" dirty="0"/>
          </a:p>
          <a:p>
            <a:pPr lvl="1"/>
            <a:r>
              <a:rPr lang="ko-KR" altLang="en-US" dirty="0"/>
              <a:t>벡터화 연산</a:t>
            </a:r>
            <a:endParaRPr lang="en-US" altLang="ko-KR" dirty="0"/>
          </a:p>
          <a:p>
            <a:pPr lvl="1"/>
            <a:r>
              <a:rPr lang="en-US" altLang="ko-KR" dirty="0"/>
              <a:t>2</a:t>
            </a:r>
            <a:r>
              <a:rPr lang="ko-KR" altLang="en-US" dirty="0"/>
              <a:t>차원 배열 만들기</a:t>
            </a:r>
            <a:endParaRPr lang="en-US" altLang="ko-KR" dirty="0"/>
          </a:p>
          <a:p>
            <a:pPr lvl="1"/>
            <a:r>
              <a:rPr lang="en-US" altLang="ko-KR" dirty="0"/>
              <a:t>3</a:t>
            </a:r>
            <a:r>
              <a:rPr lang="ko-KR" altLang="en-US" dirty="0"/>
              <a:t>차원 배열 만들기</a:t>
            </a:r>
            <a:endParaRPr lang="en-US" altLang="ko-KR" dirty="0"/>
          </a:p>
          <a:p>
            <a:pPr lvl="1"/>
            <a:r>
              <a:rPr lang="ko-KR" altLang="en-US" dirty="0"/>
              <a:t>배열의 차원과 크기 알아내기</a:t>
            </a:r>
            <a:endParaRPr lang="en-US" altLang="ko-KR" dirty="0"/>
          </a:p>
          <a:p>
            <a:pPr lvl="1"/>
            <a:r>
              <a:rPr lang="ko-KR" altLang="en-US" dirty="0"/>
              <a:t>배열의 인덱싱</a:t>
            </a:r>
            <a:endParaRPr lang="en-US" altLang="ko-KR" dirty="0"/>
          </a:p>
          <a:p>
            <a:pPr lvl="1"/>
            <a:r>
              <a:rPr lang="ko-KR" altLang="en-US" dirty="0"/>
              <a:t>배열 </a:t>
            </a:r>
            <a:r>
              <a:rPr lang="ko-KR" altLang="en-US" dirty="0" err="1"/>
              <a:t>슬라이싱</a:t>
            </a:r>
            <a:endParaRPr lang="en-US" altLang="ko-KR" dirty="0"/>
          </a:p>
          <a:p>
            <a:pPr lvl="1"/>
            <a:r>
              <a:rPr lang="ko-KR" altLang="en-US" dirty="0"/>
              <a:t>배열 </a:t>
            </a:r>
            <a:r>
              <a:rPr lang="ko-KR" altLang="en-US" dirty="0" err="1"/>
              <a:t>인덱식</a:t>
            </a:r>
            <a:endParaRPr lang="en-US" altLang="ko-KR" dirty="0"/>
          </a:p>
          <a:p>
            <a:r>
              <a:rPr lang="ko-KR" altLang="en-US" dirty="0"/>
              <a:t>질의응답</a:t>
            </a:r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424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endParaRPr lang="en-US" altLang="ko-KR" dirty="0"/>
          </a:p>
          <a:p>
            <a:r>
              <a:rPr lang="ko-KR" altLang="en-US" dirty="0" err="1"/>
              <a:t>넘파이란</a:t>
            </a:r>
            <a:r>
              <a:rPr lang="en-US" altLang="ko-KR" dirty="0"/>
              <a:t>?</a:t>
            </a:r>
          </a:p>
          <a:p>
            <a:endParaRPr lang="en-US" altLang="ko-KR" dirty="0"/>
          </a:p>
          <a:p>
            <a:pPr>
              <a:buFont typeface="Wingdings" panose="05000000000000000000" pitchFamily="2" charset="2"/>
              <a:buChar char="ü"/>
            </a:pPr>
            <a:r>
              <a:rPr lang="ko-KR" altLang="en-US" dirty="0"/>
              <a:t>수치 해석용 </a:t>
            </a:r>
            <a:r>
              <a:rPr lang="ko-KR" altLang="en-US" dirty="0" err="1"/>
              <a:t>파이썬</a:t>
            </a:r>
            <a:r>
              <a:rPr lang="ko-KR" altLang="en-US" dirty="0"/>
              <a:t> 패키지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 err="1"/>
              <a:t>파이썬은</a:t>
            </a:r>
            <a:r>
              <a:rPr lang="ko-KR" altLang="en-US" dirty="0"/>
              <a:t> 자체적으로 배열 자료형을 제공하지 않는다</a:t>
            </a:r>
            <a:r>
              <a:rPr lang="en-US" altLang="ko-KR" dirty="0"/>
              <a:t>.</a:t>
            </a:r>
            <a:r>
              <a:rPr lang="ko-KR" altLang="en-US" dirty="0"/>
              <a:t> 따라서  </a:t>
            </a:r>
            <a:r>
              <a:rPr lang="ko-KR" altLang="en-US" dirty="0" err="1"/>
              <a:t>파이썬에서</a:t>
            </a:r>
            <a:r>
              <a:rPr lang="ko-KR" altLang="en-US" dirty="0"/>
              <a:t> 배열을 사용할 때에는 배열을 사용하게 해주는 표준 패키지인 </a:t>
            </a:r>
            <a:r>
              <a:rPr lang="en-US" altLang="ko-KR" dirty="0"/>
              <a:t>NumPy</a:t>
            </a:r>
            <a:r>
              <a:rPr lang="ko-KR" altLang="en-US" dirty="0"/>
              <a:t>를 </a:t>
            </a:r>
            <a:r>
              <a:rPr lang="en-US" altLang="ko-KR" dirty="0"/>
              <a:t>import </a:t>
            </a:r>
            <a:r>
              <a:rPr lang="ko-KR" altLang="en-US" dirty="0"/>
              <a:t>해준다</a:t>
            </a:r>
            <a:r>
              <a:rPr lang="en-US" altLang="ko-KR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ko-KR" dirty="0"/>
              <a:t>Ex) import </a:t>
            </a:r>
            <a:r>
              <a:rPr lang="en-US" altLang="ko-KR" dirty="0" err="1"/>
              <a:t>numpy</a:t>
            </a:r>
            <a:r>
              <a:rPr lang="en-US" altLang="ko-KR" dirty="0"/>
              <a:t> as np </a:t>
            </a:r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NumPy</a:t>
            </a:r>
            <a:r>
              <a:rPr lang="ko-KR" altLang="en-US" dirty="0"/>
              <a:t>에 대하여</a:t>
            </a:r>
            <a:endParaRPr lang="en-US" altLang="ko-KR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688" y="63810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4673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ko-KR" altLang="en-US" dirty="0"/>
              <a:t>배열</a:t>
            </a:r>
            <a:endParaRPr lang="en-US" altLang="ko-KR" dirty="0"/>
          </a:p>
          <a:p>
            <a:pPr lvl="1"/>
            <a:r>
              <a:rPr lang="ko-KR" altLang="en-US" dirty="0"/>
              <a:t>모든 원소가 같은 자료형 이어야 한다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원소의 개수를 바꿀 수 없다</a:t>
            </a:r>
            <a:r>
              <a:rPr lang="en-US" altLang="ko-KR" dirty="0"/>
              <a:t>.  </a:t>
            </a:r>
          </a:p>
          <a:p>
            <a:pPr lvl="2"/>
            <a:r>
              <a:rPr lang="ko-KR" altLang="en-US" dirty="0"/>
              <a:t>적은 메모리로 데이터를 빠르게 처리할 수 있다</a:t>
            </a:r>
            <a:r>
              <a:rPr lang="en-US" altLang="ko-KR" dirty="0"/>
              <a:t>.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r>
              <a:rPr lang="ko-KR" altLang="en-US" dirty="0"/>
              <a:t>리스트</a:t>
            </a:r>
            <a:endParaRPr lang="en-US" altLang="ko-KR" dirty="0"/>
          </a:p>
          <a:p>
            <a:pPr lvl="1"/>
            <a:r>
              <a:rPr lang="ko-KR" altLang="en-US" dirty="0"/>
              <a:t>원소의 자료형이 달라도 됨</a:t>
            </a:r>
            <a:endParaRPr lang="en-US" altLang="ko-KR" dirty="0"/>
          </a:p>
          <a:p>
            <a:pPr lvl="1"/>
            <a:r>
              <a:rPr lang="ko-KR" altLang="en-US" dirty="0"/>
              <a:t>원소의 개수를 변경할 수 있음</a:t>
            </a:r>
            <a:endParaRPr lang="en-US" altLang="ko-KR" dirty="0"/>
          </a:p>
          <a:p>
            <a:pPr lvl="2"/>
            <a:r>
              <a:rPr lang="ko-KR" altLang="en-US" dirty="0"/>
              <a:t>많은 숫자 데이터를 변수에 넣고 관리할 때 속도가 느리고 메모리를 많이 차지함</a:t>
            </a:r>
            <a:r>
              <a:rPr lang="en-US" altLang="ko-KR" dirty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배열과 리스트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화살표: 왼쪽/오른쪽 2">
            <a:extLst>
              <a:ext uri="{FF2B5EF4-FFF2-40B4-BE49-F238E27FC236}">
                <a16:creationId xmlns:a16="http://schemas.microsoft.com/office/drawing/2014/main" id="{E26DE325-37E9-47F1-BCA0-BC2F9CF1C597}"/>
              </a:ext>
            </a:extLst>
          </p:cNvPr>
          <p:cNvSpPr/>
          <p:nvPr/>
        </p:nvSpPr>
        <p:spPr>
          <a:xfrm rot="5400000">
            <a:off x="4157091" y="3170687"/>
            <a:ext cx="804665" cy="457200"/>
          </a:xfrm>
          <a:prstGeom prst="leftRightArrow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</p:spTree>
    <p:extLst>
      <p:ext uri="{BB962C8B-B14F-4D97-AF65-F5344CB8AC3E}">
        <p14:creationId xmlns:p14="http://schemas.microsoft.com/office/powerpoint/2010/main" val="316638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/>
              <a:t>NumPy</a:t>
            </a:r>
            <a:r>
              <a:rPr lang="ko-KR" altLang="en-US" dirty="0"/>
              <a:t>의 </a:t>
            </a:r>
            <a:r>
              <a:rPr lang="en-US" altLang="ko-KR" dirty="0"/>
              <a:t>array </a:t>
            </a:r>
            <a:r>
              <a:rPr lang="ko-KR" altLang="en-US" dirty="0"/>
              <a:t>함수에 리스트를 넣으면 배열로 변환해 준다</a:t>
            </a:r>
            <a:r>
              <a:rPr lang="en-US" altLang="ko-KR" dirty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/>
          <a:lstStyle/>
          <a:p>
            <a:r>
              <a:rPr lang="en-US" altLang="ko-KR" dirty="0"/>
              <a:t>1</a:t>
            </a:r>
            <a:r>
              <a:rPr lang="ko-KR" altLang="en-US" dirty="0"/>
              <a:t>차원 배열 만들기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FBC20-3C53-4941-ADB7-417BAED2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723" y="3140968"/>
            <a:ext cx="7271717" cy="151216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6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# </a:t>
            </a:r>
            <a:r>
              <a:rPr kumimoji="0" lang="ko-KR" altLang="en-US" sz="1800" dirty="0">
                <a:latin typeface="Consolas" panose="020B0609020204030204" pitchFamily="49" charset="0"/>
              </a:rPr>
              <a:t>실행 화면</a:t>
            </a: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import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numpy</a:t>
            </a:r>
            <a:r>
              <a:rPr kumimoji="0" lang="en-US" altLang="ko-KR" sz="1800" dirty="0">
                <a:latin typeface="Consolas" panose="020B0609020204030204" pitchFamily="49" charset="0"/>
              </a:rPr>
              <a:t> as np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 err="1">
                <a:latin typeface="Consolas" panose="020B0609020204030204" pitchFamily="49" charset="0"/>
              </a:rPr>
              <a:t>ar</a:t>
            </a:r>
            <a:r>
              <a:rPr kumimoji="0" lang="en-US" altLang="ko-KR" sz="1800" dirty="0">
                <a:latin typeface="Consolas" panose="020B0609020204030204" pitchFamily="49" charset="0"/>
              </a:rPr>
              <a:t>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([0,1,2,3,4,5,6,7,8,9])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ar</a:t>
            </a:r>
            <a:r>
              <a:rPr kumimoji="0" lang="en-US" altLang="ko-KR" sz="1800" dirty="0">
                <a:latin typeface="Consolas" panose="020B0609020204030204" pitchFamily="49" charset="0"/>
              </a:rPr>
              <a:t>)    # [0 1 2 3 4 5 6 7 8 9]</a:t>
            </a:r>
          </a:p>
        </p:txBody>
      </p:sp>
    </p:spTree>
    <p:extLst>
      <p:ext uri="{BB962C8B-B14F-4D97-AF65-F5344CB8AC3E}">
        <p14:creationId xmlns:p14="http://schemas.microsoft.com/office/powerpoint/2010/main" val="176637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배열 객체는 배열의 각 원소에 대한 반복 연산을 하나의 명령어로 처리하는 </a:t>
            </a:r>
            <a:r>
              <a:rPr lang="ko-KR" altLang="en-US" sz="2400" b="1" dirty="0"/>
              <a:t>벡터화 연산</a:t>
            </a:r>
            <a:r>
              <a:rPr lang="ko-KR" altLang="en-US" sz="2400" dirty="0"/>
              <a:t>을 지원한다</a:t>
            </a:r>
            <a:endParaRPr lang="en-US" altLang="ko-KR" sz="2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/>
          <a:lstStyle/>
          <a:p>
            <a:r>
              <a:rPr lang="ko-KR" altLang="en-US" dirty="0"/>
              <a:t>벡터화 연산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FBC20-3C53-4941-ADB7-417BAED2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731" y="2204864"/>
            <a:ext cx="7271717" cy="4119736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6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# for</a:t>
            </a:r>
            <a:r>
              <a:rPr kumimoji="0" lang="ko-KR" altLang="en-US" sz="1800" dirty="0">
                <a:latin typeface="Consolas" panose="020B0609020204030204" pitchFamily="49" charset="0"/>
              </a:rPr>
              <a:t>문을 </a:t>
            </a:r>
            <a:r>
              <a:rPr kumimoji="0" lang="ko-KR" altLang="en-US" sz="1800" dirty="0" err="1">
                <a:latin typeface="Consolas" panose="020B0609020204030204" pitchFamily="49" charset="0"/>
              </a:rPr>
              <a:t>사용하였을때</a:t>
            </a: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import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numpy</a:t>
            </a:r>
            <a:r>
              <a:rPr kumimoji="0" lang="en-US" altLang="ko-KR" sz="1800" dirty="0">
                <a:latin typeface="Consolas" panose="020B0609020204030204" pitchFamily="49" charset="0"/>
              </a:rPr>
              <a:t> as np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answer = []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data = [0,1,2,3,4,5,6,7,8,9]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for di in data: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	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answer.append</a:t>
            </a:r>
            <a:r>
              <a:rPr kumimoji="0" lang="en-US" altLang="ko-KR" sz="1800" dirty="0">
                <a:latin typeface="Consolas" panose="020B0609020204030204" pitchFamily="49" charset="0"/>
              </a:rPr>
              <a:t>(di*2)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print(answer)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#</a:t>
            </a:r>
            <a:r>
              <a:rPr kumimoji="0" lang="ko-KR" altLang="en-US" sz="1800" dirty="0">
                <a:latin typeface="Consolas" panose="020B0609020204030204" pitchFamily="49" charset="0"/>
              </a:rPr>
              <a:t>벡터화 연산을 </a:t>
            </a:r>
            <a:r>
              <a:rPr kumimoji="0" lang="ko-KR" altLang="en-US" sz="1800" dirty="0" err="1">
                <a:latin typeface="Consolas" panose="020B0609020204030204" pitchFamily="49" charset="0"/>
              </a:rPr>
              <a:t>사용했을때</a:t>
            </a: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x=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(data)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Print(2*x)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=&gt;</a:t>
            </a:r>
            <a:r>
              <a:rPr kumimoji="0" lang="ko-KR" altLang="en-US" sz="1800" dirty="0">
                <a:latin typeface="Consolas" panose="020B0609020204030204" pitchFamily="49" charset="0"/>
              </a:rPr>
              <a:t>벡터화 연산을 사용했을 때가 반복문을 사용했을 때 보다 훨씬         빠르다</a:t>
            </a:r>
            <a:r>
              <a:rPr kumimoji="0" lang="en-US" altLang="ko-KR" sz="1800" dirty="0">
                <a:latin typeface="Consolas" panose="020B0609020204030204" pitchFamily="49" charset="0"/>
              </a:rPr>
              <a:t>.</a:t>
            </a:r>
            <a:r>
              <a:rPr kumimoji="0" lang="ko-KR" altLang="en-US" sz="1800" dirty="0">
                <a:latin typeface="Consolas" panose="020B0609020204030204" pitchFamily="49" charset="0"/>
              </a:rPr>
              <a:t> </a:t>
            </a:r>
            <a:endParaRPr kumimoji="0" lang="en-US" altLang="ko-KR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370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/>
          <a:lstStyle/>
          <a:p>
            <a:r>
              <a:rPr lang="ko-KR" altLang="en-US" dirty="0"/>
              <a:t>벡터화 연산 예시들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FBC20-3C53-4941-ADB7-417BAED2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2594625"/>
            <a:ext cx="7271717" cy="3126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6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import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numpy</a:t>
            </a:r>
            <a:r>
              <a:rPr kumimoji="0" lang="en-US" altLang="ko-KR" sz="1800" dirty="0">
                <a:latin typeface="Consolas" panose="020B0609020204030204" pitchFamily="49" charset="0"/>
              </a:rPr>
              <a:t> as np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a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([1, 2, 3])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b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([10, 20, 30])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pt-BR" altLang="ko-KR" sz="1800" dirty="0">
                <a:latin typeface="Consolas" panose="020B0609020204030204" pitchFamily="49" charset="0"/>
              </a:rPr>
              <a:t>print(2 * a + b) #[12 24 36]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pt-BR" altLang="ko-KR" sz="1800" dirty="0">
                <a:latin typeface="Consolas" panose="020B0609020204030204" pitchFamily="49" charset="0"/>
              </a:rPr>
              <a:t>print(a == 2) #[False,True,False]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pt-BR" altLang="ko-KR" sz="1800" dirty="0">
                <a:latin typeface="Consolas" panose="020B0609020204030204" pitchFamily="49" charset="0"/>
              </a:rPr>
              <a:t>print(b &gt; 10) #[False,  True,  True]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pt-BR" altLang="ko-KR" sz="1800" dirty="0">
                <a:latin typeface="Consolas" panose="020B0609020204030204" pitchFamily="49" charset="0"/>
              </a:rPr>
              <a:t>print((a == 2) &amp; (b &gt; 10)) #[False,  True, False]</a:t>
            </a:r>
            <a:endParaRPr kumimoji="0" lang="en-US" altLang="ko-KR" sz="1800" dirty="0">
              <a:latin typeface="Consolas" panose="020B0609020204030204" pitchFamily="49" charset="0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C5874736-BC4F-46C5-9D4A-10230A5C3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ko-KR" altLang="en-US" dirty="0"/>
              <a:t>벡터화 연산은 비교 연산과 논리 연산을 포함한 모든 종류의 수학 연산에 대해 적용된다</a:t>
            </a:r>
            <a:r>
              <a:rPr lang="en-US" altLang="ko-KR" dirty="0"/>
              <a:t>.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344902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en-US" altLang="ko-KR" dirty="0"/>
              <a:t>2</a:t>
            </a:r>
            <a:r>
              <a:rPr lang="ko-KR" altLang="en-US" dirty="0"/>
              <a:t>차원 배열은 </a:t>
            </a:r>
            <a:r>
              <a:rPr lang="ko-KR" altLang="en-US" b="1" dirty="0"/>
              <a:t>행렬</a:t>
            </a:r>
            <a:r>
              <a:rPr lang="en-US" altLang="ko-KR" b="1" dirty="0"/>
              <a:t>(matrix)</a:t>
            </a:r>
            <a:r>
              <a:rPr lang="ko-KR" altLang="en-US" dirty="0"/>
              <a:t>이라고 하는데 행렬에서는 가로줄을 </a:t>
            </a:r>
            <a:r>
              <a:rPr lang="ko-KR" altLang="en-US" b="1" dirty="0"/>
              <a:t>행</a:t>
            </a:r>
            <a:r>
              <a:rPr lang="en-US" altLang="ko-KR" dirty="0"/>
              <a:t>(row)</a:t>
            </a:r>
            <a:r>
              <a:rPr lang="ko-KR" altLang="en-US" dirty="0"/>
              <a:t>이라고 하고 세로줄을 </a:t>
            </a:r>
            <a:r>
              <a:rPr lang="ko-KR" altLang="en-US" b="1" dirty="0"/>
              <a:t>열</a:t>
            </a:r>
            <a:r>
              <a:rPr lang="en-US" altLang="ko-KR" dirty="0"/>
              <a:t>(column)</a:t>
            </a:r>
            <a:r>
              <a:rPr lang="ko-KR" altLang="en-US" dirty="0"/>
              <a:t>이라고 부른다</a:t>
            </a:r>
            <a:r>
              <a:rPr lang="en-US" altLang="ko-KR" dirty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ko-KR" altLang="en-US" dirty="0"/>
              <a:t>차원 배열 만들기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FBC20-3C53-4941-ADB7-417BAED2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723" y="2780928"/>
            <a:ext cx="7271717" cy="336943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6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import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numpy</a:t>
            </a:r>
            <a:r>
              <a:rPr kumimoji="0" lang="en-US" altLang="ko-KR" sz="1800" dirty="0">
                <a:latin typeface="Consolas" panose="020B0609020204030204" pitchFamily="49" charset="0"/>
              </a:rPr>
              <a:t> as np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C=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([[0,1,2],[3,4,5]])  #2*3</a:t>
            </a:r>
            <a:r>
              <a:rPr kumimoji="0" lang="ko-KR" altLang="en-US" sz="1800" dirty="0">
                <a:latin typeface="Consolas" panose="020B0609020204030204" pitchFamily="49" charset="0"/>
              </a:rPr>
              <a:t>행렬</a:t>
            </a: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Print© #[[0 1 2]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	    [3 4 5]]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len</a:t>
            </a:r>
            <a:r>
              <a:rPr kumimoji="0" lang="en-US" altLang="ko-KR" sz="1800" dirty="0">
                <a:latin typeface="Consolas" panose="020B0609020204030204" pitchFamily="49" charset="0"/>
              </a:rPr>
              <a:t>(c) #2  </a:t>
            </a:r>
            <a:r>
              <a:rPr kumimoji="0" lang="ko-KR" altLang="en-US" sz="1800" dirty="0">
                <a:latin typeface="Consolas" panose="020B0609020204030204" pitchFamily="49" charset="0"/>
              </a:rPr>
              <a:t>즉</a:t>
            </a:r>
            <a:r>
              <a:rPr kumimoji="0" lang="en-US" altLang="ko-KR" sz="1800" dirty="0">
                <a:latin typeface="Consolas" panose="020B0609020204030204" pitchFamily="49" charset="0"/>
              </a:rPr>
              <a:t>, </a:t>
            </a:r>
            <a:r>
              <a:rPr kumimoji="0" lang="ko-KR" altLang="en-US" sz="1800" dirty="0">
                <a:latin typeface="Consolas" panose="020B0609020204030204" pitchFamily="49" charset="0"/>
              </a:rPr>
              <a:t>행의 개수</a:t>
            </a: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len</a:t>
            </a:r>
            <a:r>
              <a:rPr kumimoji="0" lang="en-US" altLang="ko-KR" sz="1800" dirty="0">
                <a:latin typeface="Consolas" panose="020B0609020204030204" pitchFamily="49" charset="0"/>
              </a:rPr>
              <a:t>(c[0]) #3  </a:t>
            </a:r>
            <a:r>
              <a:rPr kumimoji="0" lang="ko-KR" altLang="en-US" sz="1800" dirty="0">
                <a:latin typeface="Consolas" panose="020B0609020204030204" pitchFamily="49" charset="0"/>
              </a:rPr>
              <a:t>즉</a:t>
            </a:r>
            <a:r>
              <a:rPr kumimoji="0" lang="en-US" altLang="ko-KR" sz="1800" dirty="0">
                <a:latin typeface="Consolas" panose="020B0609020204030204" pitchFamily="49" charset="0"/>
              </a:rPr>
              <a:t>, </a:t>
            </a:r>
            <a:r>
              <a:rPr kumimoji="0" lang="ko-KR" altLang="en-US" sz="1800" dirty="0">
                <a:latin typeface="Consolas" panose="020B0609020204030204" pitchFamily="49" charset="0"/>
              </a:rPr>
              <a:t>열의 개수</a:t>
            </a:r>
            <a:endParaRPr kumimoji="0" lang="en-US" altLang="ko-KR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4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ko-KR" altLang="en-US" dirty="0"/>
              <a:t>리스트의 </a:t>
            </a:r>
            <a:r>
              <a:rPr lang="ko-KR" altLang="en-US" dirty="0" err="1"/>
              <a:t>리스트의</a:t>
            </a:r>
            <a:r>
              <a:rPr lang="ko-KR" altLang="en-US" dirty="0"/>
              <a:t> 리스트를 이용하면 </a:t>
            </a:r>
            <a:r>
              <a:rPr lang="en-US" altLang="ko-KR" dirty="0"/>
              <a:t>3</a:t>
            </a:r>
            <a:r>
              <a:rPr lang="ko-KR" altLang="en-US" dirty="0"/>
              <a:t>차원 배열도 생성할 수 있다</a:t>
            </a:r>
            <a:r>
              <a:rPr lang="en-US" altLang="ko-KR" dirty="0"/>
              <a:t>. </a:t>
            </a:r>
            <a:r>
              <a:rPr lang="ko-KR" altLang="en-US" dirty="0"/>
              <a:t>크기를 나타낼 때는 가장 바깥쪽 리스트의 길이부터 가장 안쪽 리스트 길이의 순서로 표시한다</a:t>
            </a:r>
            <a:r>
              <a:rPr lang="en-US" altLang="ko-KR" dirty="0"/>
              <a:t>. 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/>
              <a:t>차원 배열 만들기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821040B-9682-4292-99E8-15C47440D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680" y="5956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FBC20-3C53-4941-ADB7-417BAED28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723" y="2996952"/>
            <a:ext cx="7271717" cy="35582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spcBef>
                <a:spcPct val="20000"/>
              </a:spcBef>
              <a:buClr>
                <a:schemeClr val="folHlink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bg2"/>
              </a:buClr>
              <a:buFont typeface="Symbol" panose="05050102010706020507" pitchFamily="18" charset="2"/>
              <a:buChar char="·"/>
              <a:defRPr kumimoji="1" sz="20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6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Symbol" panose="05050102010706020507" pitchFamily="18" charset="2"/>
              <a:buChar char="·"/>
              <a:defRPr kumimoji="1" sz="1400">
                <a:solidFill>
                  <a:schemeClr val="tx1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9pPr>
          </a:lstStyle>
          <a:p>
            <a:pPr latinLnBrk="0">
              <a:spcBef>
                <a:spcPct val="0"/>
              </a:spcBef>
              <a:buClr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import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numpy</a:t>
            </a:r>
            <a:r>
              <a:rPr kumimoji="0" lang="en-US" altLang="ko-KR" sz="1800" dirty="0">
                <a:latin typeface="Consolas" panose="020B0609020204030204" pitchFamily="49" charset="0"/>
              </a:rPr>
              <a:t> as np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d = 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np.array</a:t>
            </a:r>
            <a:r>
              <a:rPr kumimoji="0" lang="en-US" altLang="ko-KR" sz="1800" dirty="0">
                <a:latin typeface="Consolas" panose="020B0609020204030204" pitchFamily="49" charset="0"/>
              </a:rPr>
              <a:t>([[[1, 2, 3, 4],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               [5, 6, 7, 8],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               [9, 10, 11, 12]],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              [[11, 12, 13, 14],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               [15, 16, 17, 18],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               [19, 20, 21, 22]]])  # 2*3*4</a:t>
            </a:r>
            <a:r>
              <a:rPr kumimoji="0" lang="ko-KR" altLang="en-US" sz="1800" dirty="0">
                <a:latin typeface="Consolas" panose="020B0609020204030204" pitchFamily="49" charset="0"/>
              </a:rPr>
              <a:t>행렬</a:t>
            </a: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len</a:t>
            </a:r>
            <a:r>
              <a:rPr kumimoji="0" lang="en-US" altLang="ko-KR" sz="1800" dirty="0">
                <a:latin typeface="Consolas" panose="020B0609020204030204" pitchFamily="49" charset="0"/>
              </a:rPr>
              <a:t>(d)) #2</a:t>
            </a:r>
          </a:p>
          <a:p>
            <a:pPr latinLnBrk="0">
              <a:spcBef>
                <a:spcPct val="0"/>
              </a:spcBef>
              <a:buClr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len</a:t>
            </a:r>
            <a:r>
              <a:rPr kumimoji="0" lang="en-US" altLang="ko-KR" sz="1800" dirty="0">
                <a:latin typeface="Consolas" panose="020B0609020204030204" pitchFamily="49" charset="0"/>
              </a:rPr>
              <a:t>(d)) #3</a:t>
            </a:r>
          </a:p>
          <a:p>
            <a:pPr latinLnBrk="0">
              <a:spcBef>
                <a:spcPct val="0"/>
              </a:spcBef>
              <a:buClrTx/>
              <a:buNone/>
            </a:pPr>
            <a:r>
              <a:rPr kumimoji="0" lang="en-US" altLang="ko-KR" sz="1800" dirty="0">
                <a:latin typeface="Consolas" panose="020B0609020204030204" pitchFamily="49" charset="0"/>
              </a:rPr>
              <a:t>print(</a:t>
            </a:r>
            <a:r>
              <a:rPr kumimoji="0" lang="en-US" altLang="ko-KR" sz="1800" dirty="0" err="1">
                <a:latin typeface="Consolas" panose="020B0609020204030204" pitchFamily="49" charset="0"/>
              </a:rPr>
              <a:t>len</a:t>
            </a:r>
            <a:r>
              <a:rPr kumimoji="0" lang="en-US" altLang="ko-KR" sz="1800" dirty="0">
                <a:latin typeface="Consolas" panose="020B0609020204030204" pitchFamily="49" charset="0"/>
              </a:rPr>
              <a:t>(d)) #4</a:t>
            </a: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  <a:p>
            <a:pPr latinLnBrk="0">
              <a:spcBef>
                <a:spcPct val="0"/>
              </a:spcBef>
              <a:buClrTx/>
              <a:buFontTx/>
              <a:buNone/>
            </a:pPr>
            <a:endParaRPr kumimoji="0" lang="en-US" altLang="ko-KR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1361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실사대비 보고자료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99FF"/>
      </a:hlink>
      <a:folHlink>
        <a:srgbClr val="B2B2B2"/>
      </a:folHlink>
    </a:clrScheme>
    <a:fontScheme name="실사대비 보고자료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spDef>
    <a:ln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실사대비 보고자료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9406</TotalTime>
  <Words>1123</Words>
  <Application>Microsoft Office PowerPoint</Application>
  <PresentationFormat>화면 슬라이드 쇼(4:3)</PresentationFormat>
  <Paragraphs>183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6" baseType="lpstr">
      <vt:lpstr>HY헤드라인M</vt:lpstr>
      <vt:lpstr>굴림</vt:lpstr>
      <vt:lpstr>맑은 고딕</vt:lpstr>
      <vt:lpstr>Arial</vt:lpstr>
      <vt:lpstr>Consolas</vt:lpstr>
      <vt:lpstr>Symbol</vt:lpstr>
      <vt:lpstr>Times New Roman</vt:lpstr>
      <vt:lpstr>Wingdings</vt:lpstr>
      <vt:lpstr>Default Theme</vt:lpstr>
      <vt:lpstr>Numpy 기초</vt:lpstr>
      <vt:lpstr>목차</vt:lpstr>
      <vt:lpstr>NumPy에 대하여</vt:lpstr>
      <vt:lpstr>배열과 리스트</vt:lpstr>
      <vt:lpstr>1차원 배열 만들기</vt:lpstr>
      <vt:lpstr>벡터화 연산</vt:lpstr>
      <vt:lpstr>벡터화 연산 예시들</vt:lpstr>
      <vt:lpstr>2차원 배열 만들기</vt:lpstr>
      <vt:lpstr>3차원 배열 만들기</vt:lpstr>
      <vt:lpstr>베열의 차원과 크기 알아내기</vt:lpstr>
      <vt:lpstr>배열의 인덱싱</vt:lpstr>
      <vt:lpstr>배열 슬라이싱</vt:lpstr>
      <vt:lpstr>배열 인덱싱</vt:lpstr>
      <vt:lpstr>배열 인덱싱(불리안 배열 인덱싱 방식)</vt:lpstr>
      <vt:lpstr>배열 인덱싱(정수 배열 인덱싱 방식)</vt:lpstr>
      <vt:lpstr>배열 인덱싱(정수 배열 인덱싱 방식)-2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임베디드 세미나 #8 -sMap-</dc:title>
  <dc:creator>Nineking</dc:creator>
  <cp:lastModifiedBy>BAE</cp:lastModifiedBy>
  <cp:revision>338</cp:revision>
  <cp:lastPrinted>2016-11-01T07:29:09Z</cp:lastPrinted>
  <dcterms:created xsi:type="dcterms:W3CDTF">2013-09-09T21:16:08Z</dcterms:created>
  <dcterms:modified xsi:type="dcterms:W3CDTF">2019-02-13T06:07:05Z</dcterms:modified>
</cp:coreProperties>
</file>