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5"/>
  </p:notesMasterIdLst>
  <p:sldIdLst>
    <p:sldId id="256" r:id="rId2"/>
    <p:sldId id="396" r:id="rId3"/>
    <p:sldId id="408" r:id="rId4"/>
    <p:sldId id="409" r:id="rId5"/>
    <p:sldId id="410" r:id="rId6"/>
    <p:sldId id="412" r:id="rId7"/>
    <p:sldId id="414" r:id="rId8"/>
    <p:sldId id="415" r:id="rId9"/>
    <p:sldId id="416" r:id="rId10"/>
    <p:sldId id="399" r:id="rId11"/>
    <p:sldId id="405" r:id="rId12"/>
    <p:sldId id="406" r:id="rId13"/>
    <p:sldId id="393" r:id="rId1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배찬민" initials="배" lastIdx="0" clrIdx="0">
    <p:extLst>
      <p:ext uri="{19B8F6BF-5375-455C-9EA6-DF929625EA0E}">
        <p15:presenceInfo xmlns:p15="http://schemas.microsoft.com/office/powerpoint/2012/main" userId="731aa0b77b1843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6600"/>
    <a:srgbClr val="0000FF"/>
    <a:srgbClr val="FFFF00"/>
    <a:srgbClr val="00FF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밝은 스타일 3 - 강조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81" autoAdjust="0"/>
    <p:restoredTop sz="94614" autoAdjust="0"/>
  </p:normalViewPr>
  <p:slideViewPr>
    <p:cSldViewPr>
      <p:cViewPr varScale="1">
        <p:scale>
          <a:sx n="114" d="100"/>
          <a:sy n="114" d="100"/>
        </p:scale>
        <p:origin x="178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3378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350" cy="495864"/>
          </a:xfrm>
          <a:prstGeom prst="rect">
            <a:avLst/>
          </a:prstGeom>
        </p:spPr>
        <p:txBody>
          <a:bodyPr vert="horz" lIns="89264" tIns="44632" rIns="89264" bIns="4463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778" y="1"/>
            <a:ext cx="2945350" cy="495864"/>
          </a:xfrm>
          <a:prstGeom prst="rect">
            <a:avLst/>
          </a:prstGeom>
        </p:spPr>
        <p:txBody>
          <a:bodyPr vert="horz" lIns="89264" tIns="44632" rIns="89264" bIns="44632" rtlCol="0"/>
          <a:lstStyle>
            <a:lvl1pPr algn="r">
              <a:defRPr sz="1200"/>
            </a:lvl1pPr>
          </a:lstStyle>
          <a:p>
            <a:fld id="{57764B8E-7EC0-4B59-8DA5-E04CAE3DB5F2}" type="datetimeFigureOut">
              <a:rPr lang="ko-KR" altLang="en-US" smtClean="0"/>
              <a:t>2019-02-25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264" tIns="44632" rIns="89264" bIns="44632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60" y="4715388"/>
            <a:ext cx="5438759" cy="4467455"/>
          </a:xfrm>
          <a:prstGeom prst="rect">
            <a:avLst/>
          </a:prstGeom>
        </p:spPr>
        <p:txBody>
          <a:bodyPr vert="horz" lIns="89264" tIns="44632" rIns="89264" bIns="44632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29216"/>
            <a:ext cx="2945350" cy="495864"/>
          </a:xfrm>
          <a:prstGeom prst="rect">
            <a:avLst/>
          </a:prstGeom>
        </p:spPr>
        <p:txBody>
          <a:bodyPr vert="horz" lIns="89264" tIns="44632" rIns="89264" bIns="4463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778" y="9429216"/>
            <a:ext cx="2945350" cy="495864"/>
          </a:xfrm>
          <a:prstGeom prst="rect">
            <a:avLst/>
          </a:prstGeom>
        </p:spPr>
        <p:txBody>
          <a:bodyPr vert="horz" lIns="89264" tIns="44632" rIns="89264" bIns="44632" rtlCol="0" anchor="b"/>
          <a:lstStyle>
            <a:lvl1pPr algn="r">
              <a:defRPr sz="1200"/>
            </a:lvl1pPr>
          </a:lstStyle>
          <a:p>
            <a:fld id="{420F09F9-D812-4758-8566-A65BCCCBDD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580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 rot="5400000">
            <a:off x="-2432843" y="2432843"/>
            <a:ext cx="5334000" cy="468313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7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5120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5800" y="1752600"/>
            <a:ext cx="7772400" cy="1981200"/>
          </a:xfrm>
        </p:spPr>
        <p:txBody>
          <a:bodyPr anchor="ctr" anchorCtr="1">
            <a:normAutofit/>
          </a:bodyPr>
          <a:lstStyle>
            <a:lvl1pPr algn="ctr">
              <a:defRPr/>
            </a:lvl1pPr>
          </a:lstStyle>
          <a:p>
            <a:r>
              <a:rPr lang="ko-KR" altLang="en-US" dirty="0"/>
              <a:t>세미나 제목</a:t>
            </a:r>
            <a:endParaRPr lang="en-US" altLang="ko-KR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 dirty="0"/>
              <a:t>소속</a:t>
            </a:r>
            <a:r>
              <a:rPr lang="en-US" altLang="ko-KR" dirty="0"/>
              <a:t>/</a:t>
            </a:r>
            <a:r>
              <a:rPr lang="ko-KR" altLang="en-US" dirty="0"/>
              <a:t>날짜</a:t>
            </a:r>
            <a:r>
              <a:rPr lang="en-US" altLang="ko-KR" dirty="0"/>
              <a:t>/</a:t>
            </a:r>
            <a:r>
              <a:rPr lang="ko-KR" altLang="en-US" dirty="0"/>
              <a:t>이름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charset="-127"/>
              </a:defRPr>
            </a:lvl1pPr>
          </a:lstStyle>
          <a:p>
            <a:pPr>
              <a:defRPr/>
            </a:pPr>
            <a:fld id="{87A7431B-603E-467D-882E-3062B6363EC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>
          <a:xfrm>
            <a:off x="838200" y="1676400"/>
            <a:ext cx="7772400" cy="76200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>
          <a:xfrm>
            <a:off x="1116013" y="3548063"/>
            <a:ext cx="7272337" cy="87312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15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16" name="Rectangle 4"/>
          <p:cNvSpPr>
            <a:spLocks noChangeArrowheads="1"/>
          </p:cNvSpPr>
          <p:nvPr/>
        </p:nvSpPr>
        <p:spPr>
          <a:xfrm>
            <a:off x="838200" y="1676400"/>
            <a:ext cx="7772400" cy="76200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>
          <a:xfrm>
            <a:off x="1116013" y="3548063"/>
            <a:ext cx="7272337" cy="87312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 userDrawn="1"/>
        </p:nvSpPr>
        <p:spPr bwMode="auto"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19" name="Text Box 15"/>
          <p:cNvSpPr txBox="1">
            <a:spLocks noChangeArrowheads="1"/>
          </p:cNvSpPr>
          <p:nvPr userDrawn="1"/>
        </p:nvSpPr>
        <p:spPr bwMode="auto"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20" name="Picture 1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21" name="Rectangle 4"/>
          <p:cNvSpPr>
            <a:spLocks noChangeArrowheads="1"/>
          </p:cNvSpPr>
          <p:nvPr userDrawn="1"/>
        </p:nvSpPr>
        <p:spPr>
          <a:xfrm>
            <a:off x="838200" y="1676400"/>
            <a:ext cx="7772400" cy="76200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22" name="Rectangle 5"/>
          <p:cNvSpPr>
            <a:spLocks noChangeArrowheads="1"/>
          </p:cNvSpPr>
          <p:nvPr userDrawn="1"/>
        </p:nvSpPr>
        <p:spPr>
          <a:xfrm>
            <a:off x="1116013" y="3548063"/>
            <a:ext cx="7272337" cy="87312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9588" y="188913"/>
            <a:ext cx="2033587" cy="613568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55650" y="188913"/>
            <a:ext cx="5951538" cy="613568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gray">
          <a:xfrm>
            <a:off x="804863" y="1484313"/>
            <a:ext cx="8088312" cy="4892675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</p:spPr>
        <p:txBody>
          <a:bodyPr wrap="none" anchor="ctr"/>
          <a:lstStyle/>
          <a:p>
            <a:pPr algn="ctr"/>
            <a:endParaRPr lang="ko-KR" altLang="en-US"/>
          </a:p>
        </p:txBody>
      </p:sp>
      <p:pic>
        <p:nvPicPr>
          <p:cNvPr id="4" name="Picture 4" descr="PE01962_"/>
          <p:cNvPicPr>
            <a:picLocks noChangeAspect="1" noChangeArrowheads="1"/>
          </p:cNvPicPr>
          <p:nvPr/>
        </p:nvPicPr>
        <p:blipFill rotWithShape="1">
          <a:blip r:embed="rId2" cstate="print"/>
          <a:srcRect/>
          <a:stretch>
            <a:fillRect/>
          </a:stretch>
        </p:blipFill>
        <p:spPr>
          <a:xfrm>
            <a:off x="1319213" y="3810000"/>
            <a:ext cx="2362200" cy="224155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gray">
          <a:xfrm>
            <a:off x="4643438" y="2468563"/>
            <a:ext cx="3961010" cy="20313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/>
          </a:ln>
          <a:effectLst>
            <a:outerShdw dist="107763" dir="8100000" algn="ctr" rotWithShape="0">
              <a:srgbClr val="868686"/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800" b="1">
                <a:latin typeface="Arial"/>
                <a:ea typeface="굴림"/>
              </a:rPr>
              <a:t>Please contact :</a:t>
            </a:r>
          </a:p>
          <a:p>
            <a:endParaRPr lang="en-US" altLang="ko-KR" sz="1800" b="1">
              <a:latin typeface="Arial"/>
              <a:ea typeface="굴림"/>
            </a:endParaRPr>
          </a:p>
          <a:p>
            <a:r>
              <a:rPr lang="ko-KR" altLang="en-US" sz="1800" b="1">
                <a:latin typeface="HY헤드라인M"/>
                <a:ea typeface="HY헤드라인M"/>
              </a:rPr>
              <a:t>김상현</a:t>
            </a:r>
            <a:endParaRPr lang="en-US" altLang="ko-KR" sz="1800" b="1">
              <a:latin typeface="HY헤드라인M"/>
              <a:ea typeface="HY헤드라인M"/>
            </a:endParaRPr>
          </a:p>
          <a:p>
            <a:r>
              <a:rPr lang="ko-KR" altLang="en-US" sz="1800" b="1">
                <a:latin typeface="HY헤드라인M"/>
                <a:ea typeface="HY헤드라인M"/>
              </a:rPr>
              <a:t>순천향대학교 컴퓨터학부</a:t>
            </a:r>
          </a:p>
          <a:p>
            <a:r>
              <a:rPr lang="ko-KR" altLang="en-US" sz="1800" b="1">
                <a:latin typeface="HY헤드라인M"/>
                <a:ea typeface="HY헤드라인M"/>
              </a:rPr>
              <a:t>멀티미디어관 </a:t>
            </a:r>
            <a:r>
              <a:rPr lang="en-US" altLang="ko-KR" sz="1800" b="1">
                <a:latin typeface="HY헤드라인M"/>
                <a:ea typeface="HY헤드라인M"/>
              </a:rPr>
              <a:t>M606</a:t>
            </a:r>
          </a:p>
          <a:p>
            <a:endParaRPr lang="en-US" altLang="ko-KR" sz="1800" b="1">
              <a:latin typeface="HY헤드라인M"/>
              <a:ea typeface="HY헤드라인M"/>
            </a:endParaRPr>
          </a:p>
          <a:p>
            <a:r>
              <a:rPr lang="en-US" altLang="ko-KR" sz="1800" b="1">
                <a:latin typeface="Arial"/>
                <a:ea typeface="굴림"/>
              </a:rPr>
              <a:t>Email : gmlakd103@naver.com</a:t>
            </a:r>
            <a:endParaRPr lang="ko-KR" altLang="en-US" sz="1800" b="1">
              <a:latin typeface="Arial"/>
              <a:ea typeface="굴림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55576" y="116632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i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Times New Roman"/>
              </a:rPr>
              <a:t>Question?</a:t>
            </a:r>
            <a:endParaRPr lang="ko-KR" altLang="en-US" sz="4000" b="1" i="1">
              <a:latin typeface="+mj-ea"/>
              <a:ea typeface="+mj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650" y="158820"/>
            <a:ext cx="8137525" cy="707886"/>
          </a:xfrm>
        </p:spPr>
        <p:txBody>
          <a:bodyPr>
            <a:no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b="0"/>
            </a:lvl1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28675" y="1052513"/>
            <a:ext cx="3919538" cy="5272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00613" y="1052513"/>
            <a:ext cx="3919537" cy="5272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gray">
          <a:xfrm>
            <a:off x="804863" y="1484313"/>
            <a:ext cx="8088312" cy="4892675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</p:spPr>
        <p:txBody>
          <a:bodyPr wrap="none" anchor="ctr"/>
          <a:lstStyle/>
          <a:p>
            <a:pPr algn="ctr"/>
            <a:endParaRPr lang="ko-KR" altLang="en-US"/>
          </a:p>
        </p:txBody>
      </p:sp>
      <p:pic>
        <p:nvPicPr>
          <p:cNvPr id="4" name="Picture 4" descr="PE01962_"/>
          <p:cNvPicPr>
            <a:picLocks noChangeAspect="1" noChangeArrowheads="1"/>
          </p:cNvPicPr>
          <p:nvPr/>
        </p:nvPicPr>
        <p:blipFill rotWithShape="1">
          <a:blip r:embed="rId2" cstate="print"/>
          <a:srcRect/>
          <a:stretch>
            <a:fillRect/>
          </a:stretch>
        </p:blipFill>
        <p:spPr>
          <a:xfrm>
            <a:off x="1319213" y="3810000"/>
            <a:ext cx="2362200" cy="224155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gray">
          <a:xfrm>
            <a:off x="4643438" y="2468563"/>
            <a:ext cx="3961010" cy="20313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/>
          </a:ln>
          <a:effectLst>
            <a:outerShdw dist="107763" dir="8100000" algn="ctr" rotWithShape="0">
              <a:srgbClr val="868686"/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800" b="1">
                <a:latin typeface="Arial"/>
                <a:ea typeface="굴림"/>
              </a:rPr>
              <a:t>Please contact :</a:t>
            </a:r>
          </a:p>
          <a:p>
            <a:endParaRPr lang="en-US" altLang="ko-KR" sz="1800" b="1">
              <a:latin typeface="Arial"/>
              <a:ea typeface="굴림"/>
            </a:endParaRPr>
          </a:p>
          <a:p>
            <a:r>
              <a:rPr lang="ko-KR" altLang="en-US" sz="1800" b="1">
                <a:latin typeface="HY헤드라인M"/>
                <a:ea typeface="HY헤드라인M"/>
              </a:rPr>
              <a:t>배찬민</a:t>
            </a:r>
            <a:endParaRPr lang="en-US" altLang="ko-KR" sz="1800" b="1">
              <a:latin typeface="HY헤드라인M"/>
              <a:ea typeface="HY헤드라인M"/>
            </a:endParaRPr>
          </a:p>
          <a:p>
            <a:r>
              <a:rPr lang="ko-KR" altLang="en-US" sz="1800" b="1">
                <a:latin typeface="HY헤드라인M"/>
                <a:ea typeface="HY헤드라인M"/>
              </a:rPr>
              <a:t>순천향대학교 컴퓨터학부</a:t>
            </a:r>
          </a:p>
          <a:p>
            <a:r>
              <a:rPr lang="ko-KR" altLang="en-US" sz="1800" b="1">
                <a:latin typeface="HY헤드라인M"/>
                <a:ea typeface="HY헤드라인M"/>
              </a:rPr>
              <a:t>멀티미디어관 </a:t>
            </a:r>
            <a:r>
              <a:rPr lang="en-US" altLang="ko-KR" sz="1800" b="1">
                <a:latin typeface="HY헤드라인M"/>
                <a:ea typeface="HY헤드라인M"/>
              </a:rPr>
              <a:t>M606</a:t>
            </a:r>
          </a:p>
          <a:p>
            <a:endParaRPr lang="en-US" altLang="ko-KR" sz="1800" b="1">
              <a:latin typeface="HY헤드라인M"/>
              <a:ea typeface="HY헤드라인M"/>
            </a:endParaRPr>
          </a:p>
          <a:p>
            <a:r>
              <a:rPr lang="en-US" altLang="ko-KR" sz="1800" b="1">
                <a:latin typeface="Arial"/>
                <a:ea typeface="굴림"/>
              </a:rPr>
              <a:t>Email : bebe2009@naver.com</a:t>
            </a:r>
            <a:endParaRPr lang="ko-KR" altLang="en-US" sz="1800" b="1">
              <a:latin typeface="Arial"/>
              <a:ea typeface="굴림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16632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i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Times New Roman"/>
              </a:rPr>
              <a:t>Question?</a:t>
            </a:r>
            <a:endParaRPr lang="ko-KR" altLang="en-US" sz="4000" b="1" i="1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55576" y="116632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i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Times New Roman"/>
              </a:rPr>
              <a:t>Question?</a:t>
            </a:r>
            <a:endParaRPr lang="ko-KR" altLang="en-US" sz="4000" b="1" i="1">
              <a:latin typeface="+mj-ea"/>
              <a:ea typeface="+mj-e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8137525" cy="6477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 anchorCtr="0"/>
          <a:lstStyle/>
          <a:p>
            <a:pPr lvl="0"/>
            <a:r>
              <a:rPr lang="ko-KR" altLang="en-US"/>
              <a:t>마스터 제목 유형을 편집하려면 누르십시오</a:t>
            </a:r>
            <a:r>
              <a:rPr lang="en-US" altLang="ko-KR"/>
              <a:t>.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8675" y="1052513"/>
            <a:ext cx="7991475" cy="5272087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t" anchorCtr="0"/>
          <a:lstStyle/>
          <a:p>
            <a:pPr lvl="0"/>
            <a:r>
              <a:rPr lang="ko-KR" altLang="en-US"/>
              <a:t>마스터 문자열 유형을 편집하려면 누르십시오</a:t>
            </a:r>
            <a:r>
              <a:rPr lang="en-US" altLang="ko-KR"/>
              <a:t>.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세째 수준</a:t>
            </a:r>
          </a:p>
          <a:p>
            <a:pPr lvl="3"/>
            <a:r>
              <a:rPr lang="ko-KR" altLang="en-US"/>
              <a:t>네째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>
          <a:xfrm>
            <a:off x="684213" y="908050"/>
            <a:ext cx="8459787" cy="698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0066"/>
              </a:gs>
            </a:gsLst>
            <a:lin ang="0" scaled="1"/>
          </a:gradFill>
          <a:ln w="9525">
            <a:noFill/>
            <a:miter/>
          </a:ln>
          <a:effectLst/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>
          <a:xfrm>
            <a:off x="6988175" y="6477000"/>
            <a:ext cx="1905000" cy="3810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/>
          <a:lstStyle/>
          <a:p>
            <a:pPr algn="r"/>
            <a:fld id="{467224BF-58AA-4D3F-AC6F-AA05367478A1}" type="slidenum">
              <a:rPr lang="en-US" altLang="ko-KR" sz="1400"/>
              <a:pPr algn="r"/>
              <a:t>‹#›</a:t>
            </a:fld>
            <a:endParaRPr lang="en-US" altLang="ko-KR" sz="1400"/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>
          <a:xfrm rot="5400000">
            <a:off x="-2432843" y="2432843"/>
            <a:ext cx="5334000" cy="468313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/>
          </a:ln>
          <a:effectLst/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1033" name="Picture 21"/>
          <p:cNvPicPr>
            <a:picLocks noChangeAspect="1" noChangeArrowheads="1"/>
          </p:cNvPicPr>
          <p:nvPr/>
        </p:nvPicPr>
        <p:blipFill rotWithShape="1">
          <a:blip r:embed="rId14" cstate="print"/>
          <a:srcRect/>
          <a:stretch>
            <a:fillRect/>
          </a:stretch>
        </p:blipFill>
        <p:spPr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45" r:id="rId12"/>
  </p:sldLayoutIdLst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SzPct val="80000"/>
        <a:buFont typeface="Wingdings"/>
        <a:buChar char="u"/>
        <a:defRPr kumimoji="1"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SzPct val="110000"/>
        <a:buFont typeface="Wingdings"/>
        <a:buChar char="ü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Font typeface="Wingdings"/>
        <a:buChar char="Ø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goaccess.io/get-started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CGM </a:t>
            </a:r>
            <a:r>
              <a:rPr lang="ko-KR" altLang="en-US" dirty="0"/>
              <a:t>데이터 식사시간 예측 실험</a:t>
            </a:r>
            <a:br>
              <a:rPr lang="en-US" altLang="ko-KR" dirty="0"/>
            </a:br>
            <a:r>
              <a:rPr lang="en-US" altLang="ko-KR" dirty="0"/>
              <a:t>&amp; </a:t>
            </a:r>
            <a:r>
              <a:rPr lang="en-US" altLang="ko-KR" dirty="0" err="1"/>
              <a:t>goaccess</a:t>
            </a:r>
            <a:r>
              <a:rPr lang="ko-KR" altLang="en-US" dirty="0"/>
              <a:t> 설정 업데이트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순천향대학교</a:t>
            </a:r>
            <a:endParaRPr lang="en-US" altLang="ko-KR" dirty="0"/>
          </a:p>
          <a:p>
            <a:r>
              <a:rPr lang="ko-KR" altLang="en-US" dirty="0"/>
              <a:t>컴퓨터시스템연구실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김상현</a:t>
            </a:r>
            <a:endParaRPr lang="en-US" altLang="ko-KR" dirty="0"/>
          </a:p>
          <a:p>
            <a:r>
              <a:rPr lang="en-US" altLang="ko-KR" dirty="0"/>
              <a:t>19.02.25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CA8E45-7623-4549-873D-31F77A95B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Real-time.html </a:t>
            </a:r>
            <a:r>
              <a:rPr lang="ko-KR" altLang="en-US" dirty="0"/>
              <a:t>디렉토리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FD640D1-0195-4175-A3A3-6CA12CD36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/>
          <a:lstStyle/>
          <a:p>
            <a:r>
              <a:rPr lang="en-US" altLang="ko-KR" dirty="0" err="1"/>
              <a:t>Goaccess</a:t>
            </a:r>
            <a:r>
              <a:rPr lang="ko-KR" altLang="en-US" dirty="0"/>
              <a:t>는 아래 명령어로 </a:t>
            </a:r>
            <a:r>
              <a:rPr lang="en-US" altLang="ko-KR" dirty="0"/>
              <a:t>html</a:t>
            </a:r>
            <a:r>
              <a:rPr lang="ko-KR" altLang="en-US" dirty="0"/>
              <a:t>파일 생성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2"/>
            <a:r>
              <a:rPr lang="ko-KR" altLang="en-US" dirty="0"/>
              <a:t>분석할 로그의 경로</a:t>
            </a:r>
            <a:r>
              <a:rPr lang="en-US" altLang="ko-KR" dirty="0"/>
              <a:t>(</a:t>
            </a:r>
            <a:r>
              <a:rPr lang="ko-KR" altLang="en-US" dirty="0"/>
              <a:t>사각형</a:t>
            </a:r>
            <a:r>
              <a:rPr lang="en-US" altLang="ko-KR" dirty="0"/>
              <a:t>), </a:t>
            </a:r>
            <a:r>
              <a:rPr lang="ko-KR" altLang="en-US" dirty="0"/>
              <a:t>페이지에 접근할 웹 서버 루트 디렉터리</a:t>
            </a:r>
            <a:r>
              <a:rPr lang="en-US" altLang="ko-KR" dirty="0"/>
              <a:t>(</a:t>
            </a:r>
            <a:r>
              <a:rPr lang="ko-KR" altLang="en-US" dirty="0"/>
              <a:t>밑줄</a:t>
            </a:r>
            <a:r>
              <a:rPr lang="en-US" altLang="ko-KR" dirty="0"/>
              <a:t>)</a:t>
            </a:r>
            <a:r>
              <a:rPr lang="ko-KR" altLang="en-US" dirty="0"/>
              <a:t>로 설정</a:t>
            </a:r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914400" lvl="2" indent="0">
              <a:buNone/>
            </a:pPr>
            <a:endParaRPr lang="en-US" altLang="ko-KR" dirty="0"/>
          </a:p>
          <a:p>
            <a:pPr marL="914400" lvl="2" indent="0">
              <a:buNone/>
            </a:pPr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11BECA4B-AEBF-463C-AE3F-5D0C7B96DD65}"/>
              </a:ext>
            </a:extLst>
          </p:cNvPr>
          <p:cNvSpPr txBox="1">
            <a:spLocks/>
          </p:cNvSpPr>
          <p:nvPr/>
        </p:nvSpPr>
        <p:spPr>
          <a:xfrm>
            <a:off x="1332569" y="2132856"/>
            <a:ext cx="6983685" cy="576064"/>
          </a:xfrm>
          <a:prstGeom prst="rect">
            <a:avLst/>
          </a:prstGeom>
          <a:solidFill>
            <a:srgbClr val="FFFFCC"/>
          </a:solidFill>
          <a:ln w="9525">
            <a:noFill/>
            <a:miter/>
          </a:ln>
        </p:spPr>
        <p:txBody>
          <a:bodyPr vert="horz" wrap="square" lIns="91440" tIns="45720" rIns="91440" bIns="45720" anchor="t" anchorCtr="0">
            <a:normAutofit/>
          </a:bodyPr>
          <a:lstStyle>
            <a:lvl1pPr marL="342900" indent="-342900" algn="l" rtl="0" eaLnBrk="1" fontAlgn="base" latinLnBrk="1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/>
              <a:buChar char="u"/>
              <a:defRPr kumimoji="1"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1" hangingPunct="1">
              <a:spcBef>
                <a:spcPct val="20000"/>
              </a:spcBef>
              <a:spcAft>
                <a:spcPct val="0"/>
              </a:spcAft>
              <a:buSzPct val="110000"/>
              <a:buFont typeface="Wingdings"/>
              <a:buChar char="ü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Font typeface="Wingdings"/>
              <a:buChar char="Ø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None/>
            </a:pPr>
            <a:r>
              <a:rPr lang="en-US" altLang="ko-KR" sz="1400" kern="0" dirty="0"/>
              <a:t>$ </a:t>
            </a:r>
            <a:r>
              <a:rPr lang="en-US" altLang="ko-KR" sz="1400" kern="0" dirty="0" err="1"/>
              <a:t>goaccess</a:t>
            </a:r>
            <a:r>
              <a:rPr lang="en-US" altLang="ko-KR" sz="1400" kern="0" dirty="0"/>
              <a:t> /var/log/apache2/access.log </a:t>
            </a:r>
            <a:r>
              <a:rPr lang="en-US" altLang="ko-KR" sz="1400" u="sng" kern="0" dirty="0"/>
              <a:t>–o /var/www/</a:t>
            </a:r>
            <a:r>
              <a:rPr lang="en-US" altLang="ko-KR" sz="1400" u="sng" kern="0" dirty="0" err="1"/>
              <a:t>wordpress</a:t>
            </a:r>
            <a:r>
              <a:rPr lang="en-US" altLang="ko-KR" sz="1400" u="sng" kern="0" dirty="0"/>
              <a:t>/real-time.html --log-format=COMBINED --real-time-html</a:t>
            </a:r>
            <a:endParaRPr lang="ko-KR" altLang="ko-KR" sz="1400" u="sng" kern="0" dirty="0"/>
          </a:p>
        </p:txBody>
      </p:sp>
      <p:sp>
        <p:nvSpPr>
          <p:cNvPr id="5" name="액자 4">
            <a:extLst>
              <a:ext uri="{FF2B5EF4-FFF2-40B4-BE49-F238E27FC236}">
                <a16:creationId xmlns:a16="http://schemas.microsoft.com/office/drawing/2014/main" id="{05DCB3A8-121D-4D63-8467-FF301A4CDC5B}"/>
              </a:ext>
            </a:extLst>
          </p:cNvPr>
          <p:cNvSpPr/>
          <p:nvPr/>
        </p:nvSpPr>
        <p:spPr>
          <a:xfrm>
            <a:off x="1475656" y="2132856"/>
            <a:ext cx="3240360" cy="288032"/>
          </a:xfrm>
          <a:prstGeom prst="frame">
            <a:avLst>
              <a:gd name="adj1" fmla="val 4636"/>
            </a:avLst>
          </a:prstGeom>
          <a:solidFill>
            <a:srgbClr val="FF0000"/>
          </a:solidFill>
          <a:ln w="28575" cap="flat" cmpd="sng" algn="ctr">
            <a:noFill/>
            <a:prstDash val="solid"/>
            <a:rou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1" lang="ko-KR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Times New Roman"/>
              <a:ea typeface="굴림"/>
            </a:endParaRPr>
          </a:p>
        </p:txBody>
      </p: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5A945B4F-367A-4E5D-815A-E7AF6987E21C}"/>
              </a:ext>
            </a:extLst>
          </p:cNvPr>
          <p:cNvCxnSpPr/>
          <p:nvPr/>
        </p:nvCxnSpPr>
        <p:spPr>
          <a:xfrm flipH="1">
            <a:off x="2843808" y="2420888"/>
            <a:ext cx="144016" cy="5040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tailEnd type="triangle"/>
          </a:ln>
          <a:effectLst/>
        </p:spPr>
      </p:cxnSp>
      <p:pic>
        <p:nvPicPr>
          <p:cNvPr id="4" name="그림 3">
            <a:extLst>
              <a:ext uri="{FF2B5EF4-FFF2-40B4-BE49-F238E27FC236}">
                <a16:creationId xmlns:a16="http://schemas.microsoft.com/office/drawing/2014/main" id="{ED97C96E-1096-47FA-ACD3-31379C722F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594" b="59043"/>
          <a:stretch/>
        </p:blipFill>
        <p:spPr>
          <a:xfrm>
            <a:off x="1332569" y="3832683"/>
            <a:ext cx="6296025" cy="136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652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CA8E45-7623-4549-873D-31F77A95B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로그 파일 설정 자동 업데이트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FD640D1-0195-4175-A3A3-6CA12CD36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>
            <a:normAutofit fontScale="92500" lnSpcReduction="20000"/>
          </a:bodyPr>
          <a:lstStyle/>
          <a:p>
            <a:r>
              <a:rPr lang="ko-KR" altLang="en-US" dirty="0"/>
              <a:t>이전 슬라이드 코드 입력 시 </a:t>
            </a:r>
            <a:r>
              <a:rPr lang="en-US" altLang="ko-KR" dirty="0"/>
              <a:t>html</a:t>
            </a:r>
            <a:r>
              <a:rPr lang="ko-KR" altLang="en-US" dirty="0"/>
              <a:t>은 갱신됨</a:t>
            </a:r>
            <a:endParaRPr lang="en-US" altLang="ko-KR" dirty="0"/>
          </a:p>
          <a:p>
            <a:pPr lvl="1"/>
            <a:r>
              <a:rPr lang="en-US" altLang="ko-KR" dirty="0"/>
              <a:t>Crontab</a:t>
            </a:r>
            <a:r>
              <a:rPr lang="ko-KR" altLang="en-US" dirty="0"/>
              <a:t>에 등록해 자동으로 업데이트 하도록 설정</a:t>
            </a:r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Vim </a:t>
            </a:r>
            <a:r>
              <a:rPr lang="ko-KR" altLang="en-US" dirty="0"/>
              <a:t>에디터로 쉘 스크립트 파일 생성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Crontab</a:t>
            </a:r>
            <a:r>
              <a:rPr lang="ko-KR" altLang="en-US" dirty="0"/>
              <a:t>에서 매 분 업데이트 되도록 설정 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marL="457200" lvl="1" indent="0">
              <a:buNone/>
            </a:pPr>
            <a:br>
              <a:rPr lang="en-US" altLang="ko-KR" dirty="0"/>
            </a:br>
            <a:endParaRPr lang="en-US" altLang="ko-KR" dirty="0"/>
          </a:p>
          <a:p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914400" lvl="2" indent="0">
              <a:buNone/>
            </a:pPr>
            <a:endParaRPr lang="en-US" altLang="ko-KR" dirty="0"/>
          </a:p>
          <a:p>
            <a:pPr marL="914400" lvl="2" indent="0">
              <a:buNone/>
            </a:pPr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5421592D-B5BE-482C-89F2-2CD31CCA19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57" b="66923"/>
          <a:stretch/>
        </p:blipFill>
        <p:spPr>
          <a:xfrm>
            <a:off x="1259632" y="2564904"/>
            <a:ext cx="6296025" cy="1008112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A73B9F77-0ACC-437E-9ACA-A1910BA5CEA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2238"/>
          <a:stretch/>
        </p:blipFill>
        <p:spPr>
          <a:xfrm>
            <a:off x="1242108" y="4639766"/>
            <a:ext cx="6296025" cy="30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121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CA8E45-7623-4549-873D-31F77A95B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참고 사이트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FD640D1-0195-4175-A3A3-6CA12CD36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err="1"/>
              <a:t>Goaccess</a:t>
            </a:r>
            <a:r>
              <a:rPr lang="en-US" altLang="ko-KR" dirty="0"/>
              <a:t> </a:t>
            </a:r>
            <a:r>
              <a:rPr lang="ko-KR" altLang="en-US" dirty="0"/>
              <a:t>공식 도큐먼트 </a:t>
            </a:r>
            <a:r>
              <a:rPr lang="en-US" altLang="ko-KR" dirty="0"/>
              <a:t>/ </a:t>
            </a:r>
            <a:r>
              <a:rPr lang="en-US" altLang="ko-KR" dirty="0" err="1"/>
              <a:t>getstarted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>
                <a:hlinkClick r:id="rId2"/>
              </a:rPr>
              <a:t>https://goaccess.io/get-started</a:t>
            </a:r>
            <a:br>
              <a:rPr lang="en-US" altLang="ko-KR" dirty="0"/>
            </a:br>
            <a:endParaRPr lang="en-US" altLang="ko-KR" dirty="0"/>
          </a:p>
          <a:p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914400" lvl="2" indent="0">
              <a:buNone/>
            </a:pPr>
            <a:endParaRPr lang="en-US" altLang="ko-KR" dirty="0"/>
          </a:p>
          <a:p>
            <a:pPr marL="914400" lvl="2" indent="0">
              <a:buNone/>
            </a:pPr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65880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A23DDED1-DA6A-4C78-B2C3-4C35A74F3214}"/>
              </a:ext>
            </a:extLst>
          </p:cNvPr>
          <p:cNvSpPr/>
          <p:nvPr/>
        </p:nvSpPr>
        <p:spPr>
          <a:xfrm>
            <a:off x="2657854" y="3198168"/>
            <a:ext cx="3828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/>
              <a:t>https://goaccess.io/get-started</a:t>
            </a:r>
          </a:p>
        </p:txBody>
      </p:sp>
    </p:spTree>
    <p:extLst>
      <p:ext uri="{BB962C8B-B14F-4D97-AF65-F5344CB8AC3E}">
        <p14:creationId xmlns:p14="http://schemas.microsoft.com/office/powerpoint/2010/main" val="245675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2B233B12-B2CA-4D56-BC08-BB1A79CD4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/>
              <a:t>19.02.15 </a:t>
            </a:r>
            <a:r>
              <a:rPr lang="ko-KR" altLang="en-US" dirty="0" err="1"/>
              <a:t>전성완</a:t>
            </a:r>
            <a:r>
              <a:rPr lang="ko-KR" altLang="en-US" dirty="0"/>
              <a:t> 교수님 면담</a:t>
            </a:r>
            <a:endParaRPr lang="en-US" altLang="ko-KR" dirty="0"/>
          </a:p>
          <a:p>
            <a:pPr lvl="1"/>
            <a:r>
              <a:rPr lang="ko-KR" altLang="en-US" dirty="0"/>
              <a:t>혈당 기록에는 환자마다 나타나는 패턴이 있음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특정 지점에서는 식사 정보는 없으나 혈당이 상승하는게 관찰됨 즉 식사 정보의 결측 의심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의사들은 보통 </a:t>
            </a:r>
            <a:r>
              <a:rPr lang="en-US" altLang="ko-KR" dirty="0"/>
              <a:t>30~1</a:t>
            </a:r>
            <a:r>
              <a:rPr lang="ko-KR" altLang="en-US" dirty="0"/>
              <a:t>시간 내에 </a:t>
            </a:r>
            <a:r>
              <a:rPr lang="en-US" altLang="ko-KR" dirty="0"/>
              <a:t>100</a:t>
            </a:r>
            <a:r>
              <a:rPr lang="ko-KR" altLang="en-US" dirty="0"/>
              <a:t>정도 혈당이 급히 오를 경우 식사 포인트로 예측한다고 함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인슐린 투여와 같이 인위적인 정보는 예측하기 힘들지만 식사와 같은 정보는 예측이 가능하지 않을까</a:t>
            </a:r>
            <a:endParaRPr lang="en-US" altLang="ko-KR" dirty="0"/>
          </a:p>
          <a:p>
            <a:pPr lvl="1"/>
            <a:endParaRPr lang="en-US" altLang="ko-KR" dirty="0"/>
          </a:p>
          <a:p>
            <a:r>
              <a:rPr lang="ko-KR" altLang="en-US" dirty="0"/>
              <a:t>계획</a:t>
            </a:r>
            <a:endParaRPr lang="en-US" altLang="ko-KR" dirty="0"/>
          </a:p>
          <a:p>
            <a:pPr lvl="1"/>
            <a:r>
              <a:rPr lang="ko-KR" altLang="en-US" dirty="0"/>
              <a:t>위 정보를 토대로 예측 식사 시간으로 </a:t>
            </a:r>
            <a:r>
              <a:rPr lang="ko-KR" altLang="en-US" dirty="0" err="1"/>
              <a:t>결측치를</a:t>
            </a:r>
            <a:r>
              <a:rPr lang="ko-KR" altLang="en-US" dirty="0"/>
              <a:t> 보간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그 정확도는 기존 입력된 식사 정보와 비교해 일치함을 확인 가능할 것</a:t>
            </a:r>
            <a:endParaRPr lang="en-US" altLang="ko-KR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6CA8E45-7623-4549-873D-31F77A95B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개요</a:t>
            </a:r>
          </a:p>
        </p:txBody>
      </p:sp>
    </p:spTree>
    <p:extLst>
      <p:ext uri="{BB962C8B-B14F-4D97-AF65-F5344CB8AC3E}">
        <p14:creationId xmlns:p14="http://schemas.microsoft.com/office/powerpoint/2010/main" val="495146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2B233B12-B2CA-4D56-BC08-BB1A79CD4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16</a:t>
            </a:r>
            <a:r>
              <a:rPr lang="ko-KR" altLang="en-US" dirty="0"/>
              <a:t>명 </a:t>
            </a:r>
            <a:r>
              <a:rPr lang="en-US" altLang="ko-KR" dirty="0"/>
              <a:t>CGM </a:t>
            </a:r>
            <a:r>
              <a:rPr lang="ko-KR" altLang="en-US" dirty="0"/>
              <a:t>데이터</a:t>
            </a:r>
            <a:endParaRPr lang="en-US" altLang="ko-KR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6CA8E45-7623-4549-873D-31F77A95B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분석할 데이터</a:t>
            </a: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346CAACB-8C45-4C3A-9093-AFDE437F6DDF}"/>
              </a:ext>
            </a:extLst>
          </p:cNvPr>
          <p:cNvGrpSpPr/>
          <p:nvPr/>
        </p:nvGrpSpPr>
        <p:grpSpPr>
          <a:xfrm>
            <a:off x="1403648" y="1852351"/>
            <a:ext cx="6467344" cy="3672409"/>
            <a:chOff x="1691680" y="1700808"/>
            <a:chExt cx="4818806" cy="2736305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A73A8EE9-80AB-4A63-93A5-1C169EC3F5C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14519" r="20220" b="45581"/>
            <a:stretch/>
          </p:blipFill>
          <p:spPr>
            <a:xfrm>
              <a:off x="1691680" y="1700808"/>
              <a:ext cx="3168352" cy="2736305"/>
            </a:xfrm>
            <a:prstGeom prst="rect">
              <a:avLst/>
            </a:prstGeom>
          </p:spPr>
        </p:pic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EE38B587-EACC-4330-9FD5-DEAB29931D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8022" t="14265" b="45836"/>
            <a:stretch/>
          </p:blipFill>
          <p:spPr>
            <a:xfrm>
              <a:off x="4843400" y="1700809"/>
              <a:ext cx="1667086" cy="27363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50755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2B233B12-B2CA-4D56-BC08-BB1A79CD4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16</a:t>
            </a:r>
            <a:r>
              <a:rPr lang="ko-KR" altLang="en-US" dirty="0"/>
              <a:t>명 </a:t>
            </a:r>
            <a:r>
              <a:rPr lang="en-US" altLang="ko-KR" dirty="0"/>
              <a:t>CGM </a:t>
            </a:r>
            <a:r>
              <a:rPr lang="ko-KR" altLang="en-US" dirty="0"/>
              <a:t>데이터</a:t>
            </a:r>
            <a:endParaRPr lang="en-US" altLang="ko-KR" dirty="0"/>
          </a:p>
          <a:p>
            <a:pPr lvl="1"/>
            <a:r>
              <a:rPr lang="en-US" altLang="ko-KR" dirty="0"/>
              <a:t>5</a:t>
            </a:r>
            <a:r>
              <a:rPr lang="ko-KR" altLang="en-US" dirty="0"/>
              <a:t>분마다 기록한 혈당 데이터</a:t>
            </a:r>
            <a:endParaRPr lang="en-US" altLang="ko-KR" dirty="0"/>
          </a:p>
          <a:p>
            <a:pPr lvl="1"/>
            <a:r>
              <a:rPr lang="ko-KR" altLang="en-US" dirty="0"/>
              <a:t>식사 시 </a:t>
            </a:r>
            <a:r>
              <a:rPr lang="en-US" altLang="ko-KR" dirty="0" err="1"/>
              <a:t>Eme</a:t>
            </a:r>
            <a:r>
              <a:rPr lang="ko-KR" altLang="en-US" dirty="0"/>
              <a:t>로 표기</a:t>
            </a:r>
            <a:endParaRPr lang="en-US" altLang="ko-KR" dirty="0"/>
          </a:p>
          <a:p>
            <a:pPr lvl="1"/>
            <a:endParaRPr lang="en-US" altLang="ko-KR" dirty="0"/>
          </a:p>
          <a:p>
            <a:r>
              <a:rPr lang="ko-KR" altLang="en-US" dirty="0"/>
              <a:t>분석 방향</a:t>
            </a:r>
            <a:endParaRPr lang="en-US" altLang="ko-KR" dirty="0"/>
          </a:p>
          <a:p>
            <a:pPr lvl="1"/>
            <a:r>
              <a:rPr lang="ko-KR" altLang="en-US" dirty="0"/>
              <a:t>혈당은 데이터 프레임 한 인덱스 당 </a:t>
            </a:r>
            <a:r>
              <a:rPr lang="en-US" altLang="ko-KR" dirty="0"/>
              <a:t>5</a:t>
            </a:r>
            <a:r>
              <a:rPr lang="ko-KR" altLang="en-US" dirty="0"/>
              <a:t>분 단위로 저장됨 </a:t>
            </a:r>
            <a:endParaRPr lang="en-US" altLang="ko-KR" dirty="0"/>
          </a:p>
          <a:p>
            <a:pPr lvl="1"/>
            <a:r>
              <a:rPr lang="en-US" altLang="ko-KR" dirty="0"/>
              <a:t>6~12</a:t>
            </a:r>
            <a:r>
              <a:rPr lang="ko-KR" altLang="en-US" dirty="0"/>
              <a:t> 인덱스부터 검사를 시작해 혈당의 차를 검사</a:t>
            </a:r>
            <a:endParaRPr lang="en-US" altLang="ko-KR" dirty="0"/>
          </a:p>
          <a:p>
            <a:pPr lvl="1"/>
            <a:r>
              <a:rPr lang="en-US" altLang="ko-KR" dirty="0"/>
              <a:t>100</a:t>
            </a:r>
            <a:r>
              <a:rPr lang="ko-KR" altLang="en-US" dirty="0"/>
              <a:t>이상 차이가 날 경우 가장 왼쪽의 인덱스를 식사 시점으로 표기</a:t>
            </a:r>
            <a:br>
              <a:rPr lang="en-US" altLang="ko-KR" dirty="0"/>
            </a:br>
            <a:endParaRPr lang="en-US" altLang="ko-KR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6CA8E45-7623-4549-873D-31F77A95B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분석할 데이터</a:t>
            </a:r>
          </a:p>
        </p:txBody>
      </p:sp>
    </p:spTree>
    <p:extLst>
      <p:ext uri="{BB962C8B-B14F-4D97-AF65-F5344CB8AC3E}">
        <p14:creationId xmlns:p14="http://schemas.microsoft.com/office/powerpoint/2010/main" val="4172226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2B233B12-B2CA-4D56-BC08-BB1A79CD4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.17:4013 </a:t>
            </a:r>
            <a:r>
              <a:rPr lang="ko-KR" altLang="en-US" dirty="0"/>
              <a:t>웹 서버</a:t>
            </a:r>
            <a:endParaRPr lang="en-US" altLang="ko-KR" dirty="0"/>
          </a:p>
          <a:p>
            <a:pPr lvl="1"/>
            <a:r>
              <a:rPr lang="en-US" altLang="ko-KR" dirty="0"/>
              <a:t>ES</a:t>
            </a:r>
            <a:r>
              <a:rPr lang="ko-KR" altLang="en-US" dirty="0"/>
              <a:t>에 저장한 </a:t>
            </a:r>
            <a:r>
              <a:rPr lang="en-US" altLang="ko-KR" dirty="0"/>
              <a:t>16</a:t>
            </a:r>
            <a:r>
              <a:rPr lang="ko-KR" altLang="en-US" dirty="0"/>
              <a:t>명 </a:t>
            </a:r>
            <a:r>
              <a:rPr lang="en-US" altLang="ko-KR" dirty="0"/>
              <a:t>CGM </a:t>
            </a:r>
            <a:r>
              <a:rPr lang="ko-KR" altLang="en-US" dirty="0"/>
              <a:t>데이터를 바탕으로  환자 별 혈당을 그래프로 시각화 </a:t>
            </a:r>
            <a:endParaRPr lang="en-US" altLang="ko-KR" dirty="0"/>
          </a:p>
          <a:p>
            <a:pPr lvl="1"/>
            <a:endParaRPr lang="en-US" altLang="ko-KR" dirty="0"/>
          </a:p>
          <a:p>
            <a:pPr marL="0" indent="0">
              <a:buNone/>
            </a:pPr>
            <a:br>
              <a:rPr lang="en-US" altLang="ko-KR" dirty="0"/>
            </a:br>
            <a:endParaRPr lang="en-US" altLang="ko-KR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6CA8E45-7623-4549-873D-31F77A95B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그래프 분석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50969409-DD0C-438E-B7B2-E8EC459B48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39" r="38975" b="15108"/>
          <a:stretch/>
        </p:blipFill>
        <p:spPr>
          <a:xfrm>
            <a:off x="1331640" y="2774457"/>
            <a:ext cx="4387838" cy="300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981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2B233B12-B2CA-4D56-BC08-BB1A79CD4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103</a:t>
            </a:r>
            <a:r>
              <a:rPr lang="ko-KR" altLang="en-US" dirty="0"/>
              <a:t>번 환자</a:t>
            </a:r>
            <a:endParaRPr lang="en-US" altLang="ko-KR" dirty="0"/>
          </a:p>
          <a:p>
            <a:pPr lvl="1"/>
            <a:r>
              <a:rPr lang="ko-KR" altLang="en-US" dirty="0"/>
              <a:t>혈당 변동폭이 높다</a:t>
            </a:r>
            <a:endParaRPr lang="en-US" altLang="ko-KR" dirty="0"/>
          </a:p>
          <a:p>
            <a:pPr lvl="1"/>
            <a:r>
              <a:rPr lang="ko-KR" altLang="en-US" dirty="0"/>
              <a:t>운동</a:t>
            </a:r>
            <a:r>
              <a:rPr lang="en-US" altLang="ko-KR" dirty="0"/>
              <a:t>, </a:t>
            </a:r>
            <a:r>
              <a:rPr lang="ko-KR" altLang="en-US" dirty="0"/>
              <a:t>식사</a:t>
            </a:r>
            <a:r>
              <a:rPr lang="en-US" altLang="ko-KR" dirty="0"/>
              <a:t>, </a:t>
            </a:r>
            <a:r>
              <a:rPr lang="ko-KR" altLang="en-US" dirty="0"/>
              <a:t>인슐린 정보가 비교적 자주 기록되어 </a:t>
            </a:r>
            <a:br>
              <a:rPr lang="en-US" altLang="ko-KR" dirty="0"/>
            </a:br>
            <a:r>
              <a:rPr lang="ko-KR" altLang="en-US" dirty="0"/>
              <a:t>있다</a:t>
            </a:r>
            <a:r>
              <a:rPr lang="en-US" altLang="ko-KR" dirty="0"/>
              <a:t>.</a:t>
            </a:r>
            <a:br>
              <a:rPr lang="en-US" altLang="ko-KR" dirty="0"/>
            </a:br>
            <a:endParaRPr lang="en-US" altLang="ko-KR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6CA8E45-7623-4549-873D-31F77A95B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그래프 분석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C2082690-C269-426C-B81E-A9B62292A1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292" b="9293"/>
          <a:stretch/>
        </p:blipFill>
        <p:spPr>
          <a:xfrm>
            <a:off x="899592" y="2852936"/>
            <a:ext cx="7863870" cy="3467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308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2B233B12-B2CA-4D56-BC08-BB1A79CD4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688855"/>
          </a:xfrm>
        </p:spPr>
        <p:txBody>
          <a:bodyPr>
            <a:normAutofit/>
          </a:bodyPr>
          <a:lstStyle/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r>
              <a:rPr lang="ko-KR" altLang="en-US" dirty="0"/>
              <a:t>이상치 발견</a:t>
            </a:r>
            <a:endParaRPr lang="en-US" altLang="ko-KR" dirty="0"/>
          </a:p>
          <a:p>
            <a:pPr lvl="1"/>
            <a:r>
              <a:rPr lang="ko-KR" altLang="en-US" dirty="0"/>
              <a:t>식사를 했음에도 불구하고 혈당이 내려간다</a:t>
            </a:r>
            <a:r>
              <a:rPr lang="en-US" altLang="ko-KR" dirty="0"/>
              <a:t>.</a:t>
            </a:r>
          </a:p>
          <a:p>
            <a:pPr lvl="1"/>
            <a:r>
              <a:rPr lang="ko-KR" altLang="en-US" dirty="0"/>
              <a:t>이후에도 상승하나 그 기간은 </a:t>
            </a:r>
            <a:r>
              <a:rPr lang="en-US" altLang="ko-KR" dirty="0"/>
              <a:t>3</a:t>
            </a:r>
            <a:r>
              <a:rPr lang="ko-KR" altLang="en-US" dirty="0"/>
              <a:t>시간 이상</a:t>
            </a:r>
            <a:endParaRPr lang="en-US" altLang="ko-KR" dirty="0"/>
          </a:p>
          <a:p>
            <a:pPr lvl="1"/>
            <a:r>
              <a:rPr lang="ko-KR" altLang="en-US" dirty="0"/>
              <a:t>인슐린 투여와 운동은 식사와 혈당 간의 영향에 상관이 있다</a:t>
            </a:r>
            <a:r>
              <a:rPr lang="en-US" altLang="ko-KR" dirty="0"/>
              <a:t>.</a:t>
            </a:r>
            <a:br>
              <a:rPr lang="en-US" altLang="ko-KR" dirty="0"/>
            </a:br>
            <a:endParaRPr lang="en-US" altLang="ko-KR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6CA8E45-7623-4549-873D-31F77A95B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그래프 분석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184FD2F0-9204-47DD-9911-3DDB9DADA3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86" t="22355" r="47303" b="44603"/>
          <a:stretch/>
        </p:blipFill>
        <p:spPr>
          <a:xfrm>
            <a:off x="971600" y="1124744"/>
            <a:ext cx="3600400" cy="3096344"/>
          </a:xfrm>
          <a:prstGeom prst="rect">
            <a:avLst/>
          </a:prstGeom>
        </p:spPr>
      </p:pic>
      <p:sp>
        <p:nvSpPr>
          <p:cNvPr id="6" name="액자 5">
            <a:extLst>
              <a:ext uri="{FF2B5EF4-FFF2-40B4-BE49-F238E27FC236}">
                <a16:creationId xmlns:a16="http://schemas.microsoft.com/office/drawing/2014/main" id="{33E35CCB-C698-4A24-843B-15FAE6E32957}"/>
              </a:ext>
            </a:extLst>
          </p:cNvPr>
          <p:cNvSpPr/>
          <p:nvPr/>
        </p:nvSpPr>
        <p:spPr>
          <a:xfrm>
            <a:off x="1403648" y="2276872"/>
            <a:ext cx="346223" cy="269235"/>
          </a:xfrm>
          <a:prstGeom prst="frame">
            <a:avLst>
              <a:gd name="adj1" fmla="val 4153"/>
            </a:avLst>
          </a:prstGeom>
          <a:solidFill>
            <a:srgbClr val="FF0000"/>
          </a:solidFill>
          <a:ln w="28575" cap="flat" cmpd="sng" algn="ctr">
            <a:noFill/>
            <a:prstDash val="solid"/>
            <a:rou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1" lang="ko-KR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Times New Roman"/>
              <a:ea typeface="굴림"/>
            </a:endParaRPr>
          </a:p>
        </p:txBody>
      </p:sp>
      <p:sp>
        <p:nvSpPr>
          <p:cNvPr id="8" name="액자 7">
            <a:extLst>
              <a:ext uri="{FF2B5EF4-FFF2-40B4-BE49-F238E27FC236}">
                <a16:creationId xmlns:a16="http://schemas.microsoft.com/office/drawing/2014/main" id="{94AF8F88-064B-4244-B917-7B847CECA2A3}"/>
              </a:ext>
            </a:extLst>
          </p:cNvPr>
          <p:cNvSpPr/>
          <p:nvPr/>
        </p:nvSpPr>
        <p:spPr>
          <a:xfrm>
            <a:off x="2627784" y="2780928"/>
            <a:ext cx="346223" cy="269235"/>
          </a:xfrm>
          <a:prstGeom prst="frame">
            <a:avLst>
              <a:gd name="adj1" fmla="val 4153"/>
            </a:avLst>
          </a:prstGeom>
          <a:solidFill>
            <a:srgbClr val="FF0000"/>
          </a:solidFill>
          <a:ln w="28575" cap="flat" cmpd="sng" algn="ctr">
            <a:noFill/>
            <a:prstDash val="solid"/>
            <a:rou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1" lang="ko-KR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Times New Roman"/>
              <a:ea typeface="굴림"/>
            </a:endParaRPr>
          </a:p>
        </p:txBody>
      </p:sp>
    </p:spTree>
    <p:extLst>
      <p:ext uri="{BB962C8B-B14F-4D97-AF65-F5344CB8AC3E}">
        <p14:creationId xmlns:p14="http://schemas.microsoft.com/office/powerpoint/2010/main" val="3626386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CA8E45-7623-4549-873D-31F77A95B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그래프 분석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035B7B38-F8E6-48D8-92CB-9AF8C1873C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39" b="45639"/>
          <a:stretch/>
        </p:blipFill>
        <p:spPr>
          <a:xfrm>
            <a:off x="4956" y="3774101"/>
            <a:ext cx="9144000" cy="2304256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4B60017A-66A6-4337-8EAD-D2C2C0C943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723" b="45639"/>
          <a:stretch/>
        </p:blipFill>
        <p:spPr>
          <a:xfrm>
            <a:off x="0" y="1229282"/>
            <a:ext cx="9144000" cy="226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910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CA8E45-7623-4549-873D-31F77A95B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분석해 보니</a:t>
            </a:r>
            <a:r>
              <a:rPr lang="en-US" altLang="ko-KR" dirty="0"/>
              <a:t>...</a:t>
            </a:r>
            <a:endParaRPr lang="ko-KR" altLang="en-US" dirty="0"/>
          </a:p>
        </p:txBody>
      </p:sp>
      <p:sp>
        <p:nvSpPr>
          <p:cNvPr id="5" name="내용 개체 틀 6">
            <a:extLst>
              <a:ext uri="{FF2B5EF4-FFF2-40B4-BE49-F238E27FC236}">
                <a16:creationId xmlns:a16="http://schemas.microsoft.com/office/drawing/2014/main" id="{CCC4BBAD-EDB2-4B9D-930E-AB5312450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805487"/>
          </a:xfrm>
        </p:spPr>
        <p:txBody>
          <a:bodyPr>
            <a:normAutofit fontScale="77500" lnSpcReduction="20000"/>
          </a:bodyPr>
          <a:lstStyle/>
          <a:p>
            <a:r>
              <a:rPr lang="ko-KR" altLang="en-US" dirty="0"/>
              <a:t>변수가 너무 많다</a:t>
            </a:r>
            <a:endParaRPr lang="en-US" altLang="ko-KR" dirty="0"/>
          </a:p>
          <a:p>
            <a:pPr lvl="1"/>
            <a:r>
              <a:rPr lang="ko-KR" altLang="en-US" dirty="0"/>
              <a:t>결국 식사 시간을 예측하는 척도는 혈당</a:t>
            </a:r>
            <a:endParaRPr lang="en-US" altLang="ko-KR" dirty="0"/>
          </a:p>
          <a:p>
            <a:pPr lvl="1"/>
            <a:r>
              <a:rPr lang="ko-KR" altLang="en-US" dirty="0"/>
              <a:t>혈당에 영향을 주는 인슐린</a:t>
            </a:r>
            <a:r>
              <a:rPr lang="en-US" altLang="ko-KR" dirty="0"/>
              <a:t>, </a:t>
            </a:r>
            <a:r>
              <a:rPr lang="ko-KR" altLang="en-US" dirty="0"/>
              <a:t>운동</a:t>
            </a:r>
            <a:r>
              <a:rPr lang="en-US" altLang="ko-KR" dirty="0"/>
              <a:t>, </a:t>
            </a:r>
            <a:r>
              <a:rPr lang="ko-KR" altLang="en-US" dirty="0"/>
              <a:t>심지어 식사의 종류에 따라서도 혈당이 상승하는 폭은 달라지며 오히려 떨어질 수도 있음</a:t>
            </a:r>
            <a:endParaRPr lang="en-US" altLang="ko-KR" dirty="0"/>
          </a:p>
          <a:p>
            <a:pPr lvl="1"/>
            <a:endParaRPr lang="en-US" altLang="ko-KR" dirty="0"/>
          </a:p>
          <a:p>
            <a:r>
              <a:rPr lang="ko-KR" altLang="en-US" dirty="0"/>
              <a:t>불완전한 데이터</a:t>
            </a:r>
            <a:endParaRPr lang="en-US" altLang="ko-KR" dirty="0"/>
          </a:p>
          <a:p>
            <a:pPr lvl="1"/>
            <a:r>
              <a:rPr lang="ko-KR" altLang="en-US" dirty="0"/>
              <a:t>혈당 정보는 있으나 위의 많은 변수들은 </a:t>
            </a:r>
            <a:r>
              <a:rPr lang="ko-KR" altLang="en-US" dirty="0" err="1"/>
              <a:t>결측치인</a:t>
            </a:r>
            <a:r>
              <a:rPr lang="ko-KR" altLang="en-US" dirty="0"/>
              <a:t> 경우 이전 변수의 영향을 판단하는 데 있어 장애가 됨</a:t>
            </a:r>
            <a:endParaRPr lang="en-US" altLang="ko-KR" dirty="0"/>
          </a:p>
          <a:p>
            <a:endParaRPr lang="en-US" altLang="ko-KR" dirty="0">
              <a:solidFill>
                <a:srgbClr val="FF0000"/>
              </a:solidFill>
            </a:endParaRPr>
          </a:p>
          <a:p>
            <a:r>
              <a:rPr lang="ko-KR" altLang="en-US" dirty="0"/>
              <a:t>결론</a:t>
            </a:r>
            <a:endParaRPr lang="en-US" altLang="ko-KR" dirty="0"/>
          </a:p>
          <a:p>
            <a:pPr lvl="1"/>
            <a:r>
              <a:rPr lang="en-US" altLang="ko-KR" dirty="0">
                <a:solidFill>
                  <a:srgbClr val="FF0000"/>
                </a:solidFill>
              </a:rPr>
              <a:t>16</a:t>
            </a:r>
            <a:r>
              <a:rPr lang="ko-KR" altLang="en-US" dirty="0">
                <a:solidFill>
                  <a:srgbClr val="FF0000"/>
                </a:solidFill>
              </a:rPr>
              <a:t>명 데이터로 식사시간 예측은 무리</a:t>
            </a:r>
            <a:br>
              <a:rPr lang="en-US" altLang="ko-KR" dirty="0">
                <a:solidFill>
                  <a:srgbClr val="FF0000"/>
                </a:solidFill>
              </a:rPr>
            </a:br>
            <a:endParaRPr lang="en-US" altLang="ko-KR" dirty="0">
              <a:solidFill>
                <a:srgbClr val="FF0000"/>
              </a:solidFill>
            </a:endParaRPr>
          </a:p>
          <a:p>
            <a:pPr lvl="1"/>
            <a:r>
              <a:rPr lang="ko-KR" altLang="en-US" dirty="0"/>
              <a:t>모든 환자가 같은 식사</a:t>
            </a:r>
            <a:r>
              <a:rPr lang="en-US" altLang="ko-KR" dirty="0"/>
              <a:t>, </a:t>
            </a:r>
            <a:r>
              <a:rPr lang="ko-KR" altLang="en-US" dirty="0"/>
              <a:t>같은 운동을 할 때라는 가정 하에 측정이 필요</a:t>
            </a:r>
            <a:br>
              <a:rPr lang="en-US" altLang="ko-KR" dirty="0"/>
            </a:br>
            <a:endParaRPr lang="en-US" altLang="ko-KR" dirty="0"/>
          </a:p>
          <a:p>
            <a:pPr lvl="1"/>
            <a:r>
              <a:rPr lang="ko-KR" altLang="en-US" dirty="0"/>
              <a:t>혈당을 제외한 어떤 변수 조차도 결측 없이 정확하게 측정되어야 함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0" indent="0">
              <a:buNone/>
            </a:pPr>
            <a:br>
              <a:rPr lang="en-US" altLang="ko-KR" dirty="0"/>
            </a:b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5902139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실사대비 보고자료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99FF"/>
      </a:hlink>
      <a:folHlink>
        <a:srgbClr val="B2B2B2"/>
      </a:folHlink>
    </a:clrScheme>
    <a:fontScheme name="실사대비 보고자료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defRPr kumimoji="1" sz="2400" b="0" i="0" u="none" strike="noStrike" cap="none" normalizeH="0" baseline="0" smtClean="0">
            <a:ln>
              <a:noFill/>
            </a:ln>
            <a:solidFill>
              <a:schemeClr val="tx1"/>
            </a:solidFill>
            <a:latin typeface="Times New Roman"/>
            <a:ea typeface="굴림"/>
          </a:defRPr>
        </a:defPPr>
      </a:lstStyle>
    </a:spDef>
    <a:lnDef>
      <a:spPr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latin typeface="Times New Roman"/>
            <a:ea typeface="굴림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실사대비 보고자료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20305</TotalTime>
  <Words>366</Words>
  <Application>Microsoft Office PowerPoint</Application>
  <PresentationFormat>화면 슬라이드 쇼(4:3)</PresentationFormat>
  <Paragraphs>133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0" baseType="lpstr">
      <vt:lpstr>HY헤드라인M</vt:lpstr>
      <vt:lpstr>굴림</vt:lpstr>
      <vt:lpstr>맑은 고딕</vt:lpstr>
      <vt:lpstr>Arial</vt:lpstr>
      <vt:lpstr>Times New Roman</vt:lpstr>
      <vt:lpstr>Wingdings</vt:lpstr>
      <vt:lpstr>Default Theme</vt:lpstr>
      <vt:lpstr>CGM 데이터 식사시간 예측 실험 &amp; goaccess 설정 업데이트</vt:lpstr>
      <vt:lpstr>개요</vt:lpstr>
      <vt:lpstr>분석할 데이터</vt:lpstr>
      <vt:lpstr>분석할 데이터</vt:lpstr>
      <vt:lpstr>그래프 분석</vt:lpstr>
      <vt:lpstr>그래프 분석</vt:lpstr>
      <vt:lpstr>그래프 분석</vt:lpstr>
      <vt:lpstr>그래프 분석</vt:lpstr>
      <vt:lpstr>분석해 보니...</vt:lpstr>
      <vt:lpstr>Real-time.html 디렉토리</vt:lpstr>
      <vt:lpstr>로그 파일 설정 자동 업데이트</vt:lpstr>
      <vt:lpstr>참고 사이트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임베디드 세미나 #8 -sMap-</dc:title>
  <dc:creator>Nineking</dc:creator>
  <cp:lastModifiedBy>김 상현</cp:lastModifiedBy>
  <cp:revision>3052</cp:revision>
  <cp:lastPrinted>2018-02-13T05:00:29Z</cp:lastPrinted>
  <dcterms:created xsi:type="dcterms:W3CDTF">2013-09-09T21:16:08Z</dcterms:created>
  <dcterms:modified xsi:type="dcterms:W3CDTF">2019-02-24T19:15:24Z</dcterms:modified>
</cp:coreProperties>
</file>