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9"/>
  </p:notesMasterIdLst>
  <p:sldIdLst>
    <p:sldId id="256" r:id="rId2"/>
    <p:sldId id="425" r:id="rId3"/>
    <p:sldId id="434" r:id="rId4"/>
    <p:sldId id="433" r:id="rId5"/>
    <p:sldId id="435" r:id="rId6"/>
    <p:sldId id="436" r:id="rId7"/>
    <p:sldId id="393" r:id="rId8"/>
  </p:sldIdLst>
  <p:sldSz cx="9144000" cy="6858000" type="screen4x3"/>
  <p:notesSz cx="6797675" cy="987425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/>
        <a:ea typeface="굴림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/>
        <a:ea typeface="굴림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/>
        <a:ea typeface="굴림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/>
        <a:ea typeface="굴림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/>
        <a:ea typeface="굴림"/>
        <a:cs typeface="+mn-cs"/>
      </a:defRPr>
    </a:lvl5pPr>
    <a:lvl6pPr marL="2286000" algn="l" defTabSz="914400" rtl="0" eaLnBrk="1" latinLnBrk="1" hangingPunct="1">
      <a:defRPr kumimoji="1" sz="2400" kern="1200">
        <a:solidFill>
          <a:schemeClr val="tx1"/>
        </a:solidFill>
        <a:latin typeface="Times New Roman"/>
        <a:ea typeface="굴림"/>
        <a:cs typeface="+mn-cs"/>
      </a:defRPr>
    </a:lvl6pPr>
    <a:lvl7pPr marL="2743200" algn="l" defTabSz="914400" rtl="0" eaLnBrk="1" latinLnBrk="1" hangingPunct="1">
      <a:defRPr kumimoji="1" sz="2400" kern="1200">
        <a:solidFill>
          <a:schemeClr val="tx1"/>
        </a:solidFill>
        <a:latin typeface="Times New Roman"/>
        <a:ea typeface="굴림"/>
        <a:cs typeface="+mn-cs"/>
      </a:defRPr>
    </a:lvl7pPr>
    <a:lvl8pPr marL="3200400" algn="l" defTabSz="914400" rtl="0" eaLnBrk="1" latinLnBrk="1" hangingPunct="1">
      <a:defRPr kumimoji="1" sz="2400" kern="1200">
        <a:solidFill>
          <a:schemeClr val="tx1"/>
        </a:solidFill>
        <a:latin typeface="Times New Roman"/>
        <a:ea typeface="굴림"/>
        <a:cs typeface="+mn-cs"/>
      </a:defRPr>
    </a:lvl8pPr>
    <a:lvl9pPr marL="3657600" algn="l" defTabSz="914400" rtl="0" eaLnBrk="1" latinLnBrk="1" hangingPunct="1">
      <a:defRPr kumimoji="1" sz="2400" kern="1200">
        <a:solidFill>
          <a:schemeClr val="tx1"/>
        </a:solidFill>
        <a:latin typeface="Times New Roman"/>
        <a:ea typeface="굴림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배찬민" initials="배" lastIdx="0" clrIdx="0"/>
  <p:cmAuthor id="2" name="한설 고" initials="한고" lastIdx="2" clrIdx="1">
    <p:extLst>
      <p:ext uri="{19B8F6BF-5375-455C-9EA6-DF929625EA0E}">
        <p15:presenceInfo xmlns:p15="http://schemas.microsoft.com/office/powerpoint/2012/main" userId="2892c982dbaa564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CC99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5" autoAdjust="0"/>
    <p:restoredTop sz="86381" autoAdjust="0"/>
  </p:normalViewPr>
  <p:slideViewPr>
    <p:cSldViewPr>
      <p:cViewPr varScale="1">
        <p:scale>
          <a:sx n="104" d="100"/>
          <a:sy n="104" d="100"/>
        </p:scale>
        <p:origin x="18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52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3432" y="-102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350" cy="493247"/>
          </a:xfrm>
          <a:prstGeom prst="rect">
            <a:avLst/>
          </a:prstGeom>
        </p:spPr>
        <p:txBody>
          <a:bodyPr vert="horz" lIns="89264" tIns="44632" rIns="89264" bIns="44632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778" y="1"/>
            <a:ext cx="2945350" cy="493247"/>
          </a:xfrm>
          <a:prstGeom prst="rect">
            <a:avLst/>
          </a:prstGeom>
        </p:spPr>
        <p:txBody>
          <a:bodyPr vert="horz" lIns="89264" tIns="44632" rIns="89264" bIns="44632" rtlCol="0"/>
          <a:lstStyle>
            <a:lvl1pPr algn="r">
              <a:defRPr sz="1200"/>
            </a:lvl1pPr>
          </a:lstStyle>
          <a:p>
            <a:fld id="{57764B8E-7EC0-4B59-8DA5-E04CAE3DB5F2}" type="datetimeFigureOut">
              <a:rPr lang="ko-KR" altLang="en-US" smtClean="0"/>
              <a:t>2020-01-09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264" tIns="44632" rIns="89264" bIns="44632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9" y="4690502"/>
            <a:ext cx="5438759" cy="4443878"/>
          </a:xfrm>
          <a:prstGeom prst="rect">
            <a:avLst/>
          </a:prstGeom>
        </p:spPr>
        <p:txBody>
          <a:bodyPr vert="horz" lIns="89264" tIns="44632" rIns="89264" bIns="44632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379453"/>
            <a:ext cx="2945350" cy="493247"/>
          </a:xfrm>
          <a:prstGeom prst="rect">
            <a:avLst/>
          </a:prstGeom>
        </p:spPr>
        <p:txBody>
          <a:bodyPr vert="horz" lIns="89264" tIns="44632" rIns="89264" bIns="44632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778" y="9379453"/>
            <a:ext cx="2945350" cy="493247"/>
          </a:xfrm>
          <a:prstGeom prst="rect">
            <a:avLst/>
          </a:prstGeom>
        </p:spPr>
        <p:txBody>
          <a:bodyPr vert="horz" lIns="89264" tIns="44632" rIns="89264" bIns="44632" rtlCol="0" anchor="b"/>
          <a:lstStyle>
            <a:lvl1pPr algn="r">
              <a:defRPr sz="1200"/>
            </a:lvl1pPr>
          </a:lstStyle>
          <a:p>
            <a:fld id="{420F09F9-D812-4758-8566-A65BCCCBDD8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580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 rot="5400000">
            <a:off x="-2432843" y="2432843"/>
            <a:ext cx="5334000" cy="468313"/>
          </a:xfrm>
          <a:prstGeom prst="rect">
            <a:avLst/>
          </a:prstGeom>
          <a:gradFill rotWithShape="0">
            <a:gsLst>
              <a:gs pos="0">
                <a:srgbClr val="000066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 rot="16200000">
            <a:off x="-1194593" y="1250156"/>
            <a:ext cx="2808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2000" b="1" i="1">
                <a:solidFill>
                  <a:srgbClr val="000066"/>
                </a:solidFill>
              </a:rPr>
              <a:t>Computer System</a:t>
            </a:r>
            <a:r>
              <a:rPr lang="en-US" altLang="ko-KR" sz="2000" b="1" i="1">
                <a:solidFill>
                  <a:srgbClr val="0000FF"/>
                </a:solidFill>
              </a:rPr>
              <a:t>  </a:t>
            </a:r>
            <a:r>
              <a:rPr lang="en-US" altLang="ko-KR" sz="2000" b="1" i="1">
                <a:solidFill>
                  <a:schemeClr val="bg1"/>
                </a:solidFill>
              </a:rPr>
              <a:t>Lab.</a:t>
            </a: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 rot="16200000">
            <a:off x="-373062" y="5205413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600" b="1" i="1">
                <a:solidFill>
                  <a:srgbClr val="000066"/>
                </a:solidFill>
              </a:rPr>
              <a:t>University</a:t>
            </a:r>
            <a:endParaRPr lang="en-US" altLang="ko-KR" sz="1600" b="1" i="1">
              <a:solidFill>
                <a:schemeClr val="bg1"/>
              </a:solidFill>
            </a:endParaRPr>
          </a:p>
        </p:txBody>
      </p:sp>
      <p:pic>
        <p:nvPicPr>
          <p:cNvPr id="7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5805488"/>
            <a:ext cx="381000" cy="9239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</p:pic>
      <p:sp>
        <p:nvSpPr>
          <p:cNvPr id="51202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85800" y="1752600"/>
            <a:ext cx="7772400" cy="1981200"/>
          </a:xfrm>
        </p:spPr>
        <p:txBody>
          <a:bodyPr anchor="ctr" anchorCtr="1">
            <a:normAutofit/>
          </a:bodyPr>
          <a:lstStyle>
            <a:lvl1pPr algn="ctr">
              <a:defRPr/>
            </a:lvl1pPr>
          </a:lstStyle>
          <a:p>
            <a:r>
              <a:rPr lang="ko-KR" altLang="en-US" dirty="0"/>
              <a:t>세미나 제목</a:t>
            </a:r>
            <a:endParaRPr lang="en-US" altLang="ko-KR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 dirty="0"/>
              <a:t>소속</a:t>
            </a:r>
            <a:r>
              <a:rPr lang="en-US" altLang="ko-KR" dirty="0"/>
              <a:t>/</a:t>
            </a:r>
            <a:r>
              <a:rPr lang="ko-KR" altLang="en-US" dirty="0"/>
              <a:t>날짜</a:t>
            </a:r>
            <a:r>
              <a:rPr lang="en-US" altLang="ko-KR" dirty="0"/>
              <a:t>/</a:t>
            </a:r>
            <a:r>
              <a:rPr lang="ko-KR" altLang="en-US" dirty="0"/>
              <a:t>이름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굴림" charset="-127"/>
              </a:defRPr>
            </a:lvl1pPr>
          </a:lstStyle>
          <a:p>
            <a:pPr>
              <a:defRPr/>
            </a:pPr>
            <a:fld id="{87A7431B-603E-467D-882E-3062B6363EC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>
          <a:xfrm>
            <a:off x="838200" y="1676400"/>
            <a:ext cx="7772400" cy="76200"/>
          </a:xfrm>
          <a:prstGeom prst="rect">
            <a:avLst/>
          </a:prstGeom>
          <a:solidFill>
            <a:srgbClr val="003E7C"/>
          </a:solidFill>
          <a:ln w="9525">
            <a:noFill/>
            <a:miter/>
          </a:ln>
        </p:spPr>
        <p:txBody>
          <a:bodyPr wrap="none" anchor="ctr"/>
          <a:lstStyle/>
          <a:p>
            <a:pPr algn="ctr"/>
            <a:endParaRPr lang="en-US" altLang="ko-KR">
              <a:solidFill>
                <a:schemeClr val="accent2"/>
              </a:solidFill>
              <a:latin typeface="굴림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>
          <a:xfrm>
            <a:off x="1116013" y="3548063"/>
            <a:ext cx="7272337" cy="87312"/>
          </a:xfrm>
          <a:prstGeom prst="rect">
            <a:avLst/>
          </a:prstGeom>
          <a:solidFill>
            <a:srgbClr val="003E7C"/>
          </a:solidFill>
          <a:ln w="9525">
            <a:noFill/>
            <a:miter/>
          </a:ln>
        </p:spPr>
        <p:txBody>
          <a:bodyPr wrap="none" anchor="ctr"/>
          <a:lstStyle/>
          <a:p>
            <a:pPr algn="ctr"/>
            <a:endParaRPr lang="en-US" altLang="ko-KR">
              <a:solidFill>
                <a:schemeClr val="accent2"/>
              </a:solidFill>
              <a:latin typeface="굴림"/>
            </a:endParaRP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 rot="16200000">
            <a:off x="-1194593" y="1250156"/>
            <a:ext cx="2808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2000" b="1" i="1">
                <a:solidFill>
                  <a:srgbClr val="000066"/>
                </a:solidFill>
              </a:rPr>
              <a:t>Computer System</a:t>
            </a:r>
            <a:r>
              <a:rPr lang="en-US" altLang="ko-KR" sz="2000" b="1" i="1">
                <a:solidFill>
                  <a:srgbClr val="0000FF"/>
                </a:solidFill>
              </a:rPr>
              <a:t>  </a:t>
            </a:r>
            <a:r>
              <a:rPr lang="en-US" altLang="ko-KR" sz="2000" b="1" i="1">
                <a:solidFill>
                  <a:schemeClr val="bg1"/>
                </a:solidFill>
              </a:rPr>
              <a:t>Lab.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 rot="16200000">
            <a:off x="-373062" y="5205413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600" b="1" i="1">
                <a:solidFill>
                  <a:srgbClr val="000066"/>
                </a:solidFill>
              </a:rPr>
              <a:t>University</a:t>
            </a:r>
            <a:endParaRPr lang="en-US" altLang="ko-KR" sz="1600" b="1" i="1">
              <a:solidFill>
                <a:schemeClr val="bg1"/>
              </a:solidFill>
            </a:endParaRPr>
          </a:p>
        </p:txBody>
      </p:sp>
      <p:pic>
        <p:nvPicPr>
          <p:cNvPr id="15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5805488"/>
            <a:ext cx="381000" cy="9239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</p:pic>
      <p:sp>
        <p:nvSpPr>
          <p:cNvPr id="16" name="Rectangle 4"/>
          <p:cNvSpPr>
            <a:spLocks noChangeArrowheads="1"/>
          </p:cNvSpPr>
          <p:nvPr/>
        </p:nvSpPr>
        <p:spPr>
          <a:xfrm>
            <a:off x="838200" y="1676400"/>
            <a:ext cx="7772400" cy="76200"/>
          </a:xfrm>
          <a:prstGeom prst="rect">
            <a:avLst/>
          </a:prstGeom>
          <a:solidFill>
            <a:srgbClr val="003E7C"/>
          </a:solidFill>
          <a:ln w="9525">
            <a:noFill/>
            <a:miter/>
          </a:ln>
        </p:spPr>
        <p:txBody>
          <a:bodyPr wrap="none" anchor="ctr"/>
          <a:lstStyle/>
          <a:p>
            <a:pPr algn="ctr"/>
            <a:endParaRPr lang="en-US" altLang="ko-KR">
              <a:solidFill>
                <a:schemeClr val="accent2"/>
              </a:solidFill>
              <a:latin typeface="굴림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>
          <a:xfrm>
            <a:off x="1116013" y="3548063"/>
            <a:ext cx="7272337" cy="87312"/>
          </a:xfrm>
          <a:prstGeom prst="rect">
            <a:avLst/>
          </a:prstGeom>
          <a:solidFill>
            <a:srgbClr val="003E7C"/>
          </a:solidFill>
          <a:ln w="9525">
            <a:noFill/>
            <a:miter/>
          </a:ln>
        </p:spPr>
        <p:txBody>
          <a:bodyPr wrap="none" anchor="ctr"/>
          <a:lstStyle/>
          <a:p>
            <a:pPr algn="ctr"/>
            <a:endParaRPr lang="en-US" altLang="ko-KR">
              <a:solidFill>
                <a:schemeClr val="accent2"/>
              </a:solidFill>
              <a:latin typeface="굴림"/>
            </a:endParaRPr>
          </a:p>
        </p:txBody>
      </p:sp>
      <p:sp>
        <p:nvSpPr>
          <p:cNvPr id="18" name="Text Box 14"/>
          <p:cNvSpPr txBox="1">
            <a:spLocks noChangeArrowheads="1"/>
          </p:cNvSpPr>
          <p:nvPr userDrawn="1"/>
        </p:nvSpPr>
        <p:spPr bwMode="auto">
          <a:xfrm rot="16200000">
            <a:off x="-1194593" y="1250156"/>
            <a:ext cx="2808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2000" b="1" i="1">
                <a:solidFill>
                  <a:srgbClr val="000066"/>
                </a:solidFill>
              </a:rPr>
              <a:t>Computer System</a:t>
            </a:r>
            <a:r>
              <a:rPr lang="en-US" altLang="ko-KR" sz="2000" b="1" i="1">
                <a:solidFill>
                  <a:srgbClr val="0000FF"/>
                </a:solidFill>
              </a:rPr>
              <a:t>  </a:t>
            </a:r>
            <a:r>
              <a:rPr lang="en-US" altLang="ko-KR" sz="2000" b="1" i="1">
                <a:solidFill>
                  <a:schemeClr val="bg1"/>
                </a:solidFill>
              </a:rPr>
              <a:t>Lab.</a:t>
            </a:r>
          </a:p>
        </p:txBody>
      </p:sp>
      <p:sp>
        <p:nvSpPr>
          <p:cNvPr id="19" name="Text Box 15"/>
          <p:cNvSpPr txBox="1">
            <a:spLocks noChangeArrowheads="1"/>
          </p:cNvSpPr>
          <p:nvPr userDrawn="1"/>
        </p:nvSpPr>
        <p:spPr bwMode="auto">
          <a:xfrm rot="16200000">
            <a:off x="-373062" y="5205413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600" b="1" i="1">
                <a:solidFill>
                  <a:srgbClr val="000066"/>
                </a:solidFill>
              </a:rPr>
              <a:t>University</a:t>
            </a:r>
            <a:endParaRPr lang="en-US" altLang="ko-KR" sz="1600" b="1" i="1">
              <a:solidFill>
                <a:schemeClr val="bg1"/>
              </a:solidFill>
            </a:endParaRPr>
          </a:p>
        </p:txBody>
      </p:sp>
      <p:pic>
        <p:nvPicPr>
          <p:cNvPr id="20" name="Picture 16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5805488"/>
            <a:ext cx="381000" cy="9239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</p:pic>
      <p:sp>
        <p:nvSpPr>
          <p:cNvPr id="21" name="Rectangle 4"/>
          <p:cNvSpPr>
            <a:spLocks noChangeArrowheads="1"/>
          </p:cNvSpPr>
          <p:nvPr userDrawn="1"/>
        </p:nvSpPr>
        <p:spPr>
          <a:xfrm>
            <a:off x="838200" y="1676400"/>
            <a:ext cx="7772400" cy="76200"/>
          </a:xfrm>
          <a:prstGeom prst="rect">
            <a:avLst/>
          </a:prstGeom>
          <a:solidFill>
            <a:srgbClr val="003E7C"/>
          </a:solidFill>
          <a:ln w="9525">
            <a:noFill/>
            <a:miter/>
          </a:ln>
        </p:spPr>
        <p:txBody>
          <a:bodyPr wrap="none" anchor="ctr"/>
          <a:lstStyle/>
          <a:p>
            <a:pPr algn="ctr"/>
            <a:endParaRPr lang="en-US" altLang="ko-KR">
              <a:solidFill>
                <a:schemeClr val="accent2"/>
              </a:solidFill>
              <a:latin typeface="굴림"/>
            </a:endParaRPr>
          </a:p>
        </p:txBody>
      </p:sp>
      <p:sp>
        <p:nvSpPr>
          <p:cNvPr id="22" name="Rectangle 5"/>
          <p:cNvSpPr>
            <a:spLocks noChangeArrowheads="1"/>
          </p:cNvSpPr>
          <p:nvPr userDrawn="1"/>
        </p:nvSpPr>
        <p:spPr>
          <a:xfrm>
            <a:off x="1116013" y="3548063"/>
            <a:ext cx="7272337" cy="87312"/>
          </a:xfrm>
          <a:prstGeom prst="rect">
            <a:avLst/>
          </a:prstGeom>
          <a:solidFill>
            <a:srgbClr val="003E7C"/>
          </a:solidFill>
          <a:ln w="9525">
            <a:noFill/>
            <a:miter/>
          </a:ln>
        </p:spPr>
        <p:txBody>
          <a:bodyPr wrap="none" anchor="ctr"/>
          <a:lstStyle/>
          <a:p>
            <a:pPr algn="ctr"/>
            <a:endParaRPr lang="en-US" altLang="ko-KR">
              <a:solidFill>
                <a:schemeClr val="accent2"/>
              </a:solidFill>
              <a:latin typeface="굴림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59588" y="188913"/>
            <a:ext cx="2033587" cy="613568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755650" y="188913"/>
            <a:ext cx="5951538" cy="613568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/>
          <p:cNvSpPr>
            <a:spLocks noChangeArrowheads="1"/>
          </p:cNvSpPr>
          <p:nvPr/>
        </p:nvSpPr>
        <p:spPr bwMode="gray">
          <a:xfrm>
            <a:off x="804863" y="1484313"/>
            <a:ext cx="8088312" cy="4892675"/>
          </a:xfrm>
          <a:prstGeom prst="ellipse">
            <a:avLst/>
          </a:prstGeom>
          <a:gradFill rotWithShape="0">
            <a:gsLst>
              <a:gs pos="0">
                <a:srgbClr val="FFFF99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</a:ln>
        </p:spPr>
        <p:txBody>
          <a:bodyPr wrap="none" anchor="ctr"/>
          <a:lstStyle/>
          <a:p>
            <a:pPr algn="ctr"/>
            <a:endParaRPr lang="ko-KR" altLang="en-US"/>
          </a:p>
        </p:txBody>
      </p:sp>
      <p:pic>
        <p:nvPicPr>
          <p:cNvPr id="4" name="Picture 4" descr="PE01962_"/>
          <p:cNvPicPr>
            <a:picLocks noChangeAspect="1" noChangeArrowheads="1"/>
          </p:cNvPicPr>
          <p:nvPr/>
        </p:nvPicPr>
        <p:blipFill rotWithShape="1">
          <a:blip r:embed="rId2" cstate="print"/>
          <a:srcRect/>
          <a:stretch>
            <a:fillRect/>
          </a:stretch>
        </p:blipFill>
        <p:spPr>
          <a:xfrm>
            <a:off x="1319213" y="3810000"/>
            <a:ext cx="2362200" cy="224155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gray">
          <a:xfrm>
            <a:off x="4643438" y="2468563"/>
            <a:ext cx="3961010" cy="20313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C99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/>
          </a:ln>
          <a:effectLst>
            <a:outerShdw dist="107763" dir="8100000" algn="ctr" rotWithShape="0">
              <a:srgbClr val="868686"/>
            </a:outerShdw>
          </a:effectLst>
        </p:spPr>
        <p:txBody>
          <a:bodyPr wrap="square">
            <a:spAutoFit/>
          </a:bodyPr>
          <a:lstStyle/>
          <a:p>
            <a:r>
              <a:rPr lang="en-US" altLang="ko-KR" sz="1800" b="1" dirty="0">
                <a:latin typeface="Arial"/>
                <a:ea typeface="굴림"/>
              </a:rPr>
              <a:t>Please contact :</a:t>
            </a:r>
          </a:p>
          <a:p>
            <a:endParaRPr lang="en-US" altLang="ko-KR" sz="1800" b="1" dirty="0">
              <a:latin typeface="Arial"/>
              <a:ea typeface="굴림"/>
            </a:endParaRPr>
          </a:p>
          <a:p>
            <a:r>
              <a:rPr lang="ko-KR" altLang="en-US" sz="1800" b="1" dirty="0" err="1">
                <a:latin typeface="HY헤드라인M"/>
                <a:ea typeface="HY헤드라인M"/>
              </a:rPr>
              <a:t>고한설</a:t>
            </a:r>
            <a:endParaRPr lang="en-US" altLang="ko-KR" sz="1800" b="1" dirty="0">
              <a:latin typeface="HY헤드라인M"/>
              <a:ea typeface="HY헤드라인M"/>
            </a:endParaRPr>
          </a:p>
          <a:p>
            <a:r>
              <a:rPr lang="ko-KR" altLang="en-US" sz="1800" b="1" dirty="0">
                <a:latin typeface="HY헤드라인M"/>
                <a:ea typeface="HY헤드라인M"/>
              </a:rPr>
              <a:t>순천향대학교 컴퓨터학부</a:t>
            </a:r>
          </a:p>
          <a:p>
            <a:r>
              <a:rPr lang="ko-KR" altLang="en-US" sz="1800" b="1" dirty="0">
                <a:latin typeface="HY헤드라인M"/>
                <a:ea typeface="HY헤드라인M"/>
              </a:rPr>
              <a:t>멀티미디어관 </a:t>
            </a:r>
            <a:r>
              <a:rPr lang="en-US" altLang="ko-KR" sz="1800" b="1" dirty="0">
                <a:latin typeface="HY헤드라인M"/>
                <a:ea typeface="HY헤드라인M"/>
              </a:rPr>
              <a:t>M606</a:t>
            </a:r>
          </a:p>
          <a:p>
            <a:endParaRPr lang="en-US" altLang="ko-KR" sz="1800" b="1" dirty="0">
              <a:latin typeface="HY헤드라인M"/>
              <a:ea typeface="HY헤드라인M"/>
            </a:endParaRPr>
          </a:p>
          <a:p>
            <a:r>
              <a:rPr lang="en-US" altLang="ko-KR" sz="1800" b="1" dirty="0">
                <a:latin typeface="Arial"/>
                <a:ea typeface="굴림"/>
              </a:rPr>
              <a:t>Email : rhgkstjf@naver.com</a:t>
            </a:r>
            <a:endParaRPr lang="ko-KR" altLang="en-US" sz="1800" b="1" dirty="0">
              <a:latin typeface="Arial"/>
              <a:ea typeface="굴림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755576" y="116632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i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  <a:cs typeface="Times New Roman"/>
              </a:rPr>
              <a:t>Question?</a:t>
            </a:r>
            <a:endParaRPr lang="ko-KR" altLang="en-US" sz="4000" b="1" i="1">
              <a:latin typeface="+mj-ea"/>
              <a:ea typeface="+mj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55650" y="158820"/>
            <a:ext cx="8137525" cy="707886"/>
          </a:xfrm>
        </p:spPr>
        <p:txBody>
          <a:bodyPr>
            <a:no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b="0"/>
            </a:lvl1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28675" y="1052513"/>
            <a:ext cx="3919538" cy="5272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00613" y="1052513"/>
            <a:ext cx="3919537" cy="5272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/>
          <p:cNvSpPr>
            <a:spLocks noChangeArrowheads="1"/>
          </p:cNvSpPr>
          <p:nvPr/>
        </p:nvSpPr>
        <p:spPr bwMode="gray">
          <a:xfrm>
            <a:off x="804863" y="1484313"/>
            <a:ext cx="8088312" cy="4892675"/>
          </a:xfrm>
          <a:prstGeom prst="ellipse">
            <a:avLst/>
          </a:prstGeom>
          <a:gradFill rotWithShape="0">
            <a:gsLst>
              <a:gs pos="0">
                <a:srgbClr val="FFFF99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</a:ln>
        </p:spPr>
        <p:txBody>
          <a:bodyPr wrap="none" anchor="ctr"/>
          <a:lstStyle/>
          <a:p>
            <a:pPr algn="ctr"/>
            <a:endParaRPr lang="ko-KR" altLang="en-US"/>
          </a:p>
        </p:txBody>
      </p:sp>
      <p:pic>
        <p:nvPicPr>
          <p:cNvPr id="4" name="Picture 4" descr="PE01962_"/>
          <p:cNvPicPr>
            <a:picLocks noChangeAspect="1" noChangeArrowheads="1"/>
          </p:cNvPicPr>
          <p:nvPr/>
        </p:nvPicPr>
        <p:blipFill rotWithShape="1">
          <a:blip r:embed="rId2" cstate="print"/>
          <a:srcRect/>
          <a:stretch>
            <a:fillRect/>
          </a:stretch>
        </p:blipFill>
        <p:spPr>
          <a:xfrm>
            <a:off x="1319213" y="3810000"/>
            <a:ext cx="2362200" cy="224155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gray">
          <a:xfrm>
            <a:off x="4643438" y="2468563"/>
            <a:ext cx="3961010" cy="20313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C99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/>
          </a:ln>
          <a:effectLst>
            <a:outerShdw dist="107763" dir="8100000" algn="ctr" rotWithShape="0">
              <a:srgbClr val="868686"/>
            </a:outerShdw>
          </a:effectLst>
        </p:spPr>
        <p:txBody>
          <a:bodyPr wrap="square">
            <a:spAutoFit/>
          </a:bodyPr>
          <a:lstStyle/>
          <a:p>
            <a:r>
              <a:rPr lang="en-US" altLang="ko-KR" sz="1800" b="1" dirty="0">
                <a:latin typeface="Arial"/>
                <a:ea typeface="굴림"/>
              </a:rPr>
              <a:t>Please contact :</a:t>
            </a:r>
          </a:p>
          <a:p>
            <a:endParaRPr lang="en-US" altLang="ko-KR" sz="1800" b="1" dirty="0">
              <a:latin typeface="Arial"/>
              <a:ea typeface="굴림"/>
            </a:endParaRPr>
          </a:p>
          <a:p>
            <a:r>
              <a:rPr lang="ko-KR" altLang="en-US" sz="1800" b="1" dirty="0" err="1">
                <a:latin typeface="HY헤드라인M"/>
                <a:ea typeface="HY헤드라인M"/>
              </a:rPr>
              <a:t>고한설</a:t>
            </a:r>
            <a:endParaRPr lang="en-US" altLang="ko-KR" sz="1800" b="1" dirty="0">
              <a:latin typeface="HY헤드라인M"/>
              <a:ea typeface="HY헤드라인M"/>
            </a:endParaRPr>
          </a:p>
          <a:p>
            <a:r>
              <a:rPr lang="ko-KR" altLang="en-US" sz="1800" b="1" dirty="0">
                <a:latin typeface="HY헤드라인M"/>
                <a:ea typeface="HY헤드라인M"/>
              </a:rPr>
              <a:t>순천향대학교 컴퓨터학부</a:t>
            </a:r>
          </a:p>
          <a:p>
            <a:r>
              <a:rPr lang="ko-KR" altLang="en-US" sz="1800" b="1" dirty="0">
                <a:latin typeface="HY헤드라인M"/>
                <a:ea typeface="HY헤드라인M"/>
              </a:rPr>
              <a:t>멀티미디어관 </a:t>
            </a:r>
            <a:r>
              <a:rPr lang="en-US" altLang="ko-KR" sz="1800" b="1" dirty="0">
                <a:latin typeface="HY헤드라인M"/>
                <a:ea typeface="HY헤드라인M"/>
              </a:rPr>
              <a:t>M606</a:t>
            </a:r>
          </a:p>
          <a:p>
            <a:endParaRPr lang="en-US" altLang="ko-KR" sz="1800" b="1" dirty="0">
              <a:latin typeface="HY헤드라인M"/>
              <a:ea typeface="HY헤드라인M"/>
            </a:endParaRPr>
          </a:p>
          <a:p>
            <a:r>
              <a:rPr lang="en-US" altLang="ko-KR" sz="1800" b="1" dirty="0">
                <a:latin typeface="Arial"/>
                <a:ea typeface="굴림"/>
              </a:rPr>
              <a:t>Email : rhgkstjf@naver.com</a:t>
            </a:r>
            <a:endParaRPr lang="ko-KR" altLang="en-US" sz="1800" b="1" dirty="0">
              <a:latin typeface="Arial"/>
              <a:ea typeface="굴림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116632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i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  <a:cs typeface="Times New Roman"/>
              </a:rPr>
              <a:t>Question?</a:t>
            </a:r>
            <a:endParaRPr lang="ko-KR" altLang="en-US" sz="4000" b="1" i="1">
              <a:latin typeface="+mj-ea"/>
              <a:ea typeface="+mj-ea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755576" y="116632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i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  <a:cs typeface="Times New Roman"/>
              </a:rPr>
              <a:t>Question?</a:t>
            </a:r>
            <a:endParaRPr lang="ko-KR" altLang="en-US" sz="4000" b="1" i="1">
              <a:latin typeface="+mj-ea"/>
              <a:ea typeface="+mj-e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 noProof="0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8137525" cy="64770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anchor="ctr" anchorCtr="0"/>
          <a:lstStyle/>
          <a:p>
            <a:pPr lvl="0"/>
            <a:r>
              <a:rPr lang="ko-KR" altLang="en-US"/>
              <a:t>마스터 제목 유형을 편집하려면 누르십시오</a:t>
            </a:r>
            <a:r>
              <a:rPr lang="en-US" altLang="ko-KR"/>
              <a:t>. 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8675" y="1052513"/>
            <a:ext cx="7991475" cy="5272087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anchor="t" anchorCtr="0"/>
          <a:lstStyle/>
          <a:p>
            <a:pPr lvl="0"/>
            <a:r>
              <a:rPr lang="ko-KR" altLang="en-US"/>
              <a:t>마스터 문자열 유형을 편집하려면 누르십시오</a:t>
            </a:r>
            <a:r>
              <a:rPr lang="en-US" altLang="ko-KR"/>
              <a:t>.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세째 수준</a:t>
            </a:r>
          </a:p>
          <a:p>
            <a:pPr lvl="3"/>
            <a:r>
              <a:rPr lang="ko-KR" altLang="en-US"/>
              <a:t>네째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>
          <a:xfrm>
            <a:off x="684213" y="908050"/>
            <a:ext cx="8459787" cy="6985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0066"/>
              </a:gs>
            </a:gsLst>
            <a:lin ang="0" scaled="1"/>
          </a:gradFill>
          <a:ln w="9525">
            <a:noFill/>
            <a:miter/>
          </a:ln>
          <a:effectLst/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>
          <a:xfrm>
            <a:off x="6988175" y="6477000"/>
            <a:ext cx="1905000" cy="3810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/>
          <a:lstStyle/>
          <a:p>
            <a:pPr algn="r"/>
            <a:fld id="{467224BF-58AA-4D3F-AC6F-AA05367478A1}" type="slidenum">
              <a:rPr lang="en-US" altLang="ko-KR" sz="1400"/>
              <a:pPr algn="r"/>
              <a:t>‹#›</a:t>
            </a:fld>
            <a:endParaRPr lang="en-US" altLang="ko-KR" sz="1400"/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>
          <a:xfrm rot="5400000">
            <a:off x="-2432843" y="2432843"/>
            <a:ext cx="5334000" cy="468313"/>
          </a:xfrm>
          <a:prstGeom prst="rect">
            <a:avLst/>
          </a:prstGeom>
          <a:gradFill rotWithShape="0">
            <a:gsLst>
              <a:gs pos="0">
                <a:srgbClr val="000066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/>
          </a:ln>
          <a:effectLst/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>
          <a:xfrm rot="16200000">
            <a:off x="-1194593" y="1250156"/>
            <a:ext cx="2808288" cy="396875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ko-KR" sz="2000" b="1" i="1">
                <a:solidFill>
                  <a:srgbClr val="000066"/>
                </a:solidFill>
              </a:rPr>
              <a:t>Computer System</a:t>
            </a:r>
            <a:r>
              <a:rPr lang="en-US" altLang="ko-KR" sz="2000" b="1" i="1">
                <a:solidFill>
                  <a:srgbClr val="0000FF"/>
                </a:solidFill>
              </a:rPr>
              <a:t>  </a:t>
            </a:r>
            <a:r>
              <a:rPr lang="en-US" altLang="ko-KR" sz="2000" b="1" i="1">
                <a:solidFill>
                  <a:schemeClr val="bg1"/>
                </a:solidFill>
              </a:rPr>
              <a:t>Lab.</a:t>
            </a:r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>
          <a:xfrm rot="16200000">
            <a:off x="-373062" y="5205413"/>
            <a:ext cx="1295400" cy="33655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ko-KR" sz="1600" b="1" i="1">
                <a:solidFill>
                  <a:srgbClr val="000066"/>
                </a:solidFill>
              </a:rPr>
              <a:t>University</a:t>
            </a:r>
            <a:endParaRPr lang="en-US" altLang="ko-KR" sz="1600" b="1" i="1">
              <a:solidFill>
                <a:schemeClr val="bg1"/>
              </a:solidFill>
            </a:endParaRPr>
          </a:p>
        </p:txBody>
      </p:sp>
      <p:pic>
        <p:nvPicPr>
          <p:cNvPr id="1033" name="Picture 21"/>
          <p:cNvPicPr>
            <a:picLocks noChangeAspect="1" noChangeArrowheads="1"/>
          </p:cNvPicPr>
          <p:nvPr/>
        </p:nvPicPr>
        <p:blipFill rotWithShape="1">
          <a:blip r:embed="rId14" cstate="print"/>
          <a:srcRect/>
          <a:stretch>
            <a:fillRect/>
          </a:stretch>
        </p:blipFill>
        <p:spPr>
          <a:xfrm>
            <a:off x="34925" y="5805488"/>
            <a:ext cx="381000" cy="923925"/>
          </a:xfrm>
          <a:prstGeom prst="rect">
            <a:avLst/>
          </a:prstGeom>
          <a:noFill/>
          <a:ln w="28575" algn="ctr">
            <a:noFill/>
            <a:miter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45" r:id="rId12"/>
  </p:sldLayoutIdLst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2pPr>
      <a:lvl3pPr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3pPr>
      <a:lvl4pPr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4pPr>
      <a:lvl5pPr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SzPct val="80000"/>
        <a:buFont typeface="Wingdings"/>
        <a:buChar char="u"/>
        <a:defRPr kumimoji="1"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SzPct val="110000"/>
        <a:buFont typeface="Wingdings"/>
        <a:buChar char="ü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Font typeface="Wingdings"/>
        <a:buChar char="Ø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err="1"/>
              <a:t>Tensorflow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/>
              <a:t>순천향대학교</a:t>
            </a:r>
            <a:endParaRPr lang="en-US" altLang="ko-KR" dirty="0"/>
          </a:p>
          <a:p>
            <a:r>
              <a:rPr lang="ko-KR" altLang="en-US" dirty="0" err="1"/>
              <a:t>컴퓨터시스템연구실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고한설</a:t>
            </a:r>
            <a:endParaRPr lang="en-US" altLang="ko-KR" dirty="0"/>
          </a:p>
          <a:p>
            <a:r>
              <a:rPr lang="en-US" altLang="ko-KR" dirty="0"/>
              <a:t>20.01.09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0371F4DB-13CD-47C3-B2A8-AE9E160AC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052513"/>
            <a:ext cx="7991475" cy="5272087"/>
          </a:xfrm>
        </p:spPr>
        <p:txBody>
          <a:bodyPr>
            <a:normAutofit/>
          </a:bodyPr>
          <a:lstStyle/>
          <a:p>
            <a:r>
              <a:rPr lang="en-US" altLang="ko-KR" dirty="0" err="1"/>
              <a:t>Tensorflow</a:t>
            </a:r>
            <a:endParaRPr lang="en-US" altLang="ko-KR" dirty="0"/>
          </a:p>
          <a:p>
            <a:pPr lvl="1"/>
            <a:r>
              <a:rPr lang="ko-KR" altLang="en-US" dirty="0"/>
              <a:t>딥러닝 프로그램을 쉽게 구현할 수 있도록 다양한 기능을 제공해주는 라이브러리 </a:t>
            </a:r>
            <a:r>
              <a:rPr lang="en-US" altLang="ko-KR" dirty="0"/>
              <a:t>(Google </a:t>
            </a:r>
            <a:r>
              <a:rPr lang="ko-KR" altLang="en-US" dirty="0"/>
              <a:t>제작</a:t>
            </a:r>
            <a:r>
              <a:rPr lang="en-US" altLang="ko-KR" dirty="0"/>
              <a:t>)</a:t>
            </a:r>
          </a:p>
          <a:p>
            <a:pPr lvl="1"/>
            <a:r>
              <a:rPr lang="en-US" altLang="ko-KR" dirty="0"/>
              <a:t>Tensor</a:t>
            </a:r>
          </a:p>
          <a:p>
            <a:pPr lvl="2"/>
            <a:r>
              <a:rPr lang="ko-KR" altLang="en-US" dirty="0" err="1"/>
              <a:t>텐서란</a:t>
            </a:r>
            <a:r>
              <a:rPr lang="ko-KR" altLang="en-US" dirty="0"/>
              <a:t> </a:t>
            </a:r>
            <a:r>
              <a:rPr lang="ko-KR" altLang="en-US" dirty="0" err="1"/>
              <a:t>딥러닝에서</a:t>
            </a:r>
            <a:r>
              <a:rPr lang="ko-KR" altLang="en-US" dirty="0"/>
              <a:t> 데이터를 표현하는 방식</a:t>
            </a:r>
            <a:endParaRPr lang="en-US" altLang="ko-KR" dirty="0"/>
          </a:p>
          <a:p>
            <a:pPr lvl="3"/>
            <a:r>
              <a:rPr lang="ko-KR" altLang="en-US" dirty="0"/>
              <a:t>행렬로 표현할 수 있는 </a:t>
            </a:r>
            <a:r>
              <a:rPr lang="en-US" altLang="ko-KR" dirty="0"/>
              <a:t>2</a:t>
            </a:r>
            <a:r>
              <a:rPr lang="ko-KR" altLang="en-US" dirty="0"/>
              <a:t>차원 형태의 배열을 더 높은 차원으로 확장한 다차원 배열</a:t>
            </a:r>
            <a:endParaRPr lang="en-US" altLang="ko-KR" dirty="0"/>
          </a:p>
          <a:p>
            <a:pPr lvl="1"/>
            <a:r>
              <a:rPr lang="en-US" altLang="ko-KR" dirty="0"/>
              <a:t>Flow</a:t>
            </a:r>
          </a:p>
          <a:p>
            <a:pPr lvl="2"/>
            <a:r>
              <a:rPr lang="ko-KR" altLang="en-US" dirty="0"/>
              <a:t>계산은 데이터 흐름</a:t>
            </a:r>
            <a:r>
              <a:rPr lang="en-US" altLang="ko-KR" dirty="0"/>
              <a:t>,</a:t>
            </a:r>
            <a:r>
              <a:rPr lang="ko-KR" altLang="en-US" dirty="0"/>
              <a:t> 그래프로 이루어짐</a:t>
            </a:r>
            <a:endParaRPr lang="en-US" altLang="ko-KR" dirty="0"/>
          </a:p>
          <a:p>
            <a:pPr lvl="3"/>
            <a:r>
              <a:rPr lang="ko-KR" altLang="en-US" dirty="0"/>
              <a:t>자신이 만든 변수 </a:t>
            </a:r>
            <a:r>
              <a:rPr lang="en-US" altLang="ko-KR" dirty="0"/>
              <a:t>, </a:t>
            </a:r>
            <a:r>
              <a:rPr lang="ko-KR" altLang="en-US" dirty="0"/>
              <a:t>연산이 그래프로 만들어지며 그래프에 따라 연산이 수행되는 형태</a:t>
            </a:r>
            <a:endParaRPr lang="en-US" altLang="ko-KR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tensorflow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84403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0371F4DB-13CD-47C3-B2A8-AE9E160AC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052513"/>
            <a:ext cx="7991475" cy="5272087"/>
          </a:xfrm>
        </p:spPr>
        <p:txBody>
          <a:bodyPr>
            <a:normAutofit/>
          </a:bodyPr>
          <a:lstStyle/>
          <a:p>
            <a:r>
              <a:rPr lang="ko-KR" altLang="en-US" dirty="0"/>
              <a:t>그래프</a:t>
            </a:r>
            <a:endParaRPr lang="en-US" altLang="ko-KR" dirty="0"/>
          </a:p>
          <a:p>
            <a:pPr lvl="1"/>
            <a:r>
              <a:rPr lang="en-US" altLang="ko-KR" dirty="0" err="1"/>
              <a:t>Tensorflow</a:t>
            </a:r>
            <a:r>
              <a:rPr lang="ko-KR" altLang="en-US" dirty="0"/>
              <a:t>는 그래프개념을 통하여 프로그램 계산이 이루어진다</a:t>
            </a:r>
            <a:r>
              <a:rPr lang="en-US" altLang="ko-KR" dirty="0"/>
              <a:t>.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2"/>
            <a:r>
              <a:rPr lang="ko-KR" altLang="en-US" dirty="0"/>
              <a:t>이 사진을 그래프로 그려보면 이러하다</a:t>
            </a:r>
            <a:r>
              <a:rPr lang="en-US" altLang="ko-KR" dirty="0"/>
              <a:t>.</a:t>
            </a:r>
          </a:p>
          <a:p>
            <a:pPr lvl="2"/>
            <a:endParaRPr lang="en-US" altLang="ko-KR" dirty="0"/>
          </a:p>
          <a:p>
            <a:pPr lvl="1"/>
            <a:r>
              <a:rPr lang="en-US" altLang="ko-KR" dirty="0" err="1"/>
              <a:t>Tensorflow</a:t>
            </a:r>
            <a:r>
              <a:rPr lang="ko-KR" altLang="en-US" dirty="0"/>
              <a:t>에서 그래프를 만들고 세션을 열기 전까지는 계산이 되지않는다</a:t>
            </a:r>
            <a:r>
              <a:rPr lang="en-US" altLang="ko-KR" dirty="0"/>
              <a:t>.</a:t>
            </a:r>
            <a:r>
              <a:rPr lang="ko-KR" altLang="en-US" dirty="0"/>
              <a:t> </a:t>
            </a:r>
            <a:endParaRPr lang="en-US" altLang="ko-KR" dirty="0"/>
          </a:p>
          <a:p>
            <a:pPr lvl="1"/>
            <a:endParaRPr lang="en-US" altLang="ko-KR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tensorflow</a:t>
            </a:r>
            <a:endParaRPr lang="ko-KR" altLang="en-US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EB6895D2-8DC3-43DC-8A5E-F9CD868239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1" y="2492896"/>
            <a:ext cx="3816424" cy="876499"/>
          </a:xfrm>
          <a:prstGeom prst="rect">
            <a:avLst/>
          </a:prstGeom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5A6749FE-A267-43B2-AD82-184C682E3C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4822" y="2060848"/>
            <a:ext cx="1467498" cy="1577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294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0371F4DB-13CD-47C3-B2A8-AE9E160AC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052513"/>
            <a:ext cx="7991475" cy="5272087"/>
          </a:xfrm>
        </p:spPr>
        <p:txBody>
          <a:bodyPr>
            <a:normAutofit/>
          </a:bodyPr>
          <a:lstStyle/>
          <a:p>
            <a:r>
              <a:rPr lang="en-US" altLang="ko-KR" dirty="0"/>
              <a:t>Variable</a:t>
            </a:r>
          </a:p>
          <a:p>
            <a:pPr lvl="1"/>
            <a:r>
              <a:rPr lang="ko-KR" altLang="en-US" dirty="0" err="1"/>
              <a:t>텐서를</a:t>
            </a:r>
            <a:r>
              <a:rPr lang="ko-KR" altLang="en-US" dirty="0"/>
              <a:t> 메모리에 저장하는 변수이다</a:t>
            </a:r>
            <a:r>
              <a:rPr lang="en-US" altLang="ko-KR" dirty="0"/>
              <a:t>.</a:t>
            </a:r>
          </a:p>
          <a:p>
            <a:pPr lvl="1"/>
            <a:r>
              <a:rPr lang="ko-KR" altLang="en-US" dirty="0"/>
              <a:t>초기화하고 사용한다</a:t>
            </a:r>
            <a:r>
              <a:rPr lang="en-US" altLang="ko-KR" dirty="0"/>
              <a:t>.</a:t>
            </a:r>
          </a:p>
          <a:p>
            <a:pPr lvl="2"/>
            <a:r>
              <a:rPr lang="ko-KR" altLang="en-US" dirty="0"/>
              <a:t>초기화 하지않고 자신이 세션을 </a:t>
            </a:r>
            <a:r>
              <a:rPr lang="ko-KR" altLang="en-US" dirty="0" err="1"/>
              <a:t>열었을때</a:t>
            </a:r>
            <a:r>
              <a:rPr lang="ko-KR" altLang="en-US" dirty="0"/>
              <a:t> </a:t>
            </a:r>
            <a:r>
              <a:rPr lang="ko-KR" altLang="en-US" dirty="0" err="1"/>
              <a:t>할당하고자하면</a:t>
            </a:r>
            <a:r>
              <a:rPr lang="ko-KR" altLang="en-US" dirty="0"/>
              <a:t> </a:t>
            </a:r>
            <a:r>
              <a:rPr lang="en-US" altLang="ko-KR" dirty="0"/>
              <a:t>Placeholder</a:t>
            </a:r>
            <a:r>
              <a:rPr lang="ko-KR" altLang="en-US" dirty="0"/>
              <a:t>를 </a:t>
            </a:r>
            <a:r>
              <a:rPr lang="ko-KR" altLang="en-US" dirty="0" err="1"/>
              <a:t>사용하는것이</a:t>
            </a:r>
            <a:r>
              <a:rPr lang="ko-KR" altLang="en-US" dirty="0"/>
              <a:t> 옳다</a:t>
            </a:r>
            <a:r>
              <a:rPr lang="en-US" altLang="ko-KR" dirty="0"/>
              <a:t>.</a:t>
            </a:r>
          </a:p>
          <a:p>
            <a:pPr lvl="2"/>
            <a:r>
              <a:rPr lang="ko-KR" altLang="en-US" dirty="0"/>
              <a:t>대부분 신경망 모델의 </a:t>
            </a:r>
            <a:r>
              <a:rPr lang="en-US" altLang="ko-KR" dirty="0" err="1"/>
              <a:t>weight,bias</a:t>
            </a:r>
            <a:r>
              <a:rPr lang="ko-KR" altLang="en-US" dirty="0"/>
              <a:t>는 초기화를 </a:t>
            </a:r>
            <a:r>
              <a:rPr lang="ko-KR" altLang="en-US" dirty="0" err="1"/>
              <a:t>한뒤</a:t>
            </a:r>
            <a:r>
              <a:rPr lang="ko-KR" altLang="en-US" dirty="0"/>
              <a:t> 사용함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Placeholder</a:t>
            </a:r>
          </a:p>
          <a:p>
            <a:pPr lvl="1"/>
            <a:r>
              <a:rPr lang="ko-KR" altLang="en-US" dirty="0"/>
              <a:t>우리가 일반적으로 프로그래밍에서 사용하는 변수 </a:t>
            </a:r>
            <a:r>
              <a:rPr lang="ko-KR" altLang="en-US" dirty="0" err="1"/>
              <a:t>선언와</a:t>
            </a:r>
            <a:r>
              <a:rPr lang="ko-KR" altLang="en-US" dirty="0"/>
              <a:t> 비슷하다</a:t>
            </a:r>
            <a:r>
              <a:rPr lang="en-US" altLang="ko-KR" dirty="0"/>
              <a:t>.</a:t>
            </a:r>
          </a:p>
          <a:p>
            <a:pPr lvl="2"/>
            <a:r>
              <a:rPr lang="en-US" altLang="ko-KR" dirty="0"/>
              <a:t>A = </a:t>
            </a:r>
            <a:r>
              <a:rPr lang="en-US" altLang="ko-KR" dirty="0" err="1"/>
              <a:t>tf.placeholder</a:t>
            </a:r>
            <a:r>
              <a:rPr lang="en-US" altLang="ko-KR" dirty="0"/>
              <a:t>(tf.float32,shape = [None])</a:t>
            </a:r>
          </a:p>
          <a:p>
            <a:pPr lvl="3"/>
            <a:r>
              <a:rPr lang="ko-KR" altLang="en-US" dirty="0"/>
              <a:t>이것의 뜻은 </a:t>
            </a:r>
            <a:r>
              <a:rPr lang="en-US" altLang="ko-KR" dirty="0"/>
              <a:t>A</a:t>
            </a:r>
            <a:r>
              <a:rPr lang="ko-KR" altLang="en-US" dirty="0"/>
              <a:t>에 들어갈 </a:t>
            </a:r>
            <a:r>
              <a:rPr lang="ko-KR" altLang="en-US" dirty="0" err="1"/>
              <a:t>텐서의</a:t>
            </a:r>
            <a:r>
              <a:rPr lang="ko-KR" altLang="en-US" dirty="0"/>
              <a:t> 차원이 벡터</a:t>
            </a:r>
            <a:r>
              <a:rPr lang="en-US" altLang="ko-KR" dirty="0"/>
              <a:t>(1</a:t>
            </a:r>
            <a:r>
              <a:rPr lang="ko-KR" altLang="en-US" dirty="0"/>
              <a:t>차원</a:t>
            </a:r>
            <a:r>
              <a:rPr lang="en-US" altLang="ko-KR" dirty="0"/>
              <a:t>)</a:t>
            </a:r>
            <a:br>
              <a:rPr lang="en-US" altLang="ko-KR" dirty="0"/>
            </a:br>
            <a:r>
              <a:rPr lang="ko-KR" altLang="en-US" dirty="0"/>
              <a:t>이며 자료형이 실수임을 뜻함</a:t>
            </a:r>
            <a:r>
              <a:rPr lang="en-US" altLang="ko-KR" dirty="0"/>
              <a:t>.</a:t>
            </a:r>
          </a:p>
          <a:p>
            <a:pPr lvl="2"/>
            <a:endParaRPr lang="en-US" altLang="ko-KR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tensorflow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64850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0371F4DB-13CD-47C3-B2A8-AE9E160AC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052513"/>
            <a:ext cx="7991475" cy="5272087"/>
          </a:xfrm>
        </p:spPr>
        <p:txBody>
          <a:bodyPr>
            <a:normAutofit/>
          </a:bodyPr>
          <a:lstStyle/>
          <a:p>
            <a:r>
              <a:rPr lang="ko-KR" altLang="en-US" dirty="0"/>
              <a:t>학습</a:t>
            </a:r>
            <a:endParaRPr lang="en-US" altLang="ko-KR" dirty="0"/>
          </a:p>
          <a:p>
            <a:pPr lvl="1"/>
            <a:r>
              <a:rPr lang="ko-KR" altLang="en-US" dirty="0"/>
              <a:t>신경망 모델을 만들기전</a:t>
            </a:r>
            <a:r>
              <a:rPr lang="en-US" altLang="ko-KR" dirty="0"/>
              <a:t>, </a:t>
            </a:r>
            <a:r>
              <a:rPr lang="ko-KR" altLang="en-US" dirty="0"/>
              <a:t>학습이 무엇인지 간략하게 알아보고 가는 것이 좋다</a:t>
            </a:r>
            <a:endParaRPr lang="en-US" altLang="ko-KR" dirty="0"/>
          </a:p>
          <a:p>
            <a:pPr lvl="1"/>
            <a:r>
              <a:rPr lang="en-US" altLang="ko-KR" dirty="0"/>
              <a:t>Gradient descent(</a:t>
            </a:r>
            <a:r>
              <a:rPr lang="ko-KR" altLang="en-US" dirty="0"/>
              <a:t>경사 </a:t>
            </a:r>
            <a:r>
              <a:rPr lang="ko-KR" altLang="en-US" dirty="0" err="1"/>
              <a:t>하강법</a:t>
            </a:r>
            <a:r>
              <a:rPr lang="en-US" altLang="ko-KR" dirty="0"/>
              <a:t>)</a:t>
            </a:r>
          </a:p>
          <a:p>
            <a:pPr lvl="2"/>
            <a:r>
              <a:rPr lang="ko-KR" altLang="en-US" dirty="0"/>
              <a:t>만일 선형회귀의 경우 </a:t>
            </a:r>
            <a:r>
              <a:rPr lang="en-US" altLang="ko-KR" dirty="0"/>
              <a:t>y = w*x + b </a:t>
            </a:r>
            <a:r>
              <a:rPr lang="ko-KR" altLang="en-US" dirty="0"/>
              <a:t>의 직선을 입력된 데이터에 가장 최적화된 직선을 찾는 것이 목표이다</a:t>
            </a:r>
            <a:r>
              <a:rPr lang="en-US" altLang="ko-KR" dirty="0"/>
              <a:t>.</a:t>
            </a:r>
          </a:p>
          <a:p>
            <a:pPr lvl="2"/>
            <a:endParaRPr lang="en-US" altLang="ko-KR" dirty="0"/>
          </a:p>
          <a:p>
            <a:pPr lvl="2"/>
            <a:r>
              <a:rPr lang="ko-KR" altLang="en-US" dirty="0"/>
              <a:t>입력된 데이터 </a:t>
            </a:r>
            <a:r>
              <a:rPr lang="en-US" altLang="ko-KR" dirty="0"/>
              <a:t>x</a:t>
            </a:r>
            <a:r>
              <a:rPr lang="ko-KR" altLang="en-US" dirty="0"/>
              <a:t>에 따른 예측된 </a:t>
            </a:r>
            <a:r>
              <a:rPr lang="en-US" altLang="ko-KR" dirty="0"/>
              <a:t>y^ </a:t>
            </a:r>
            <a:r>
              <a:rPr lang="ko-KR" altLang="en-US" dirty="0"/>
              <a:t>가 실제 </a:t>
            </a:r>
            <a:r>
              <a:rPr lang="en-US" altLang="ko-KR" dirty="0"/>
              <a:t>y</a:t>
            </a:r>
            <a:r>
              <a:rPr lang="ko-KR" altLang="en-US" dirty="0"/>
              <a:t>값과 최대한 오차가 없도록 </a:t>
            </a:r>
            <a:r>
              <a:rPr lang="ko-KR" altLang="en-US" dirty="0" err="1"/>
              <a:t>하는것이</a:t>
            </a:r>
            <a:r>
              <a:rPr lang="ko-KR" altLang="en-US" dirty="0"/>
              <a:t> 학습이다</a:t>
            </a:r>
            <a:r>
              <a:rPr lang="en-US" altLang="ko-KR" dirty="0"/>
              <a:t>.</a:t>
            </a:r>
          </a:p>
          <a:p>
            <a:pPr lvl="2"/>
            <a:endParaRPr lang="en-US" altLang="ko-KR" dirty="0"/>
          </a:p>
          <a:p>
            <a:pPr lvl="2"/>
            <a:r>
              <a:rPr lang="ko-KR" altLang="en-US" dirty="0"/>
              <a:t>신경망이 출력해준 </a:t>
            </a:r>
            <a:r>
              <a:rPr lang="en-US" altLang="ko-KR" dirty="0"/>
              <a:t>y^ </a:t>
            </a:r>
            <a:r>
              <a:rPr lang="ko-KR" altLang="en-US" dirty="0"/>
              <a:t>와 실제 </a:t>
            </a:r>
            <a:r>
              <a:rPr lang="en-US" altLang="ko-KR" dirty="0"/>
              <a:t>y </a:t>
            </a:r>
            <a:r>
              <a:rPr lang="ko-KR" altLang="en-US" dirty="0"/>
              <a:t>값을 뺀 제곱의 합이 바로 </a:t>
            </a:r>
            <a:r>
              <a:rPr lang="en-US" altLang="ko-KR" dirty="0"/>
              <a:t>MSE (mean </a:t>
            </a:r>
            <a:r>
              <a:rPr lang="en-US" altLang="ko-KR" dirty="0" err="1"/>
              <a:t>squre</a:t>
            </a:r>
            <a:r>
              <a:rPr lang="en-US" altLang="ko-KR" dirty="0"/>
              <a:t> error)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tensorflow</a:t>
            </a:r>
            <a:endParaRPr lang="ko-KR" altLang="en-US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BE775607-8653-48CA-A7AC-ED0E9056B4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0072" y="5373216"/>
            <a:ext cx="2309493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26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0371F4DB-13CD-47C3-B2A8-AE9E160AC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052513"/>
            <a:ext cx="7991475" cy="5272087"/>
          </a:xfrm>
        </p:spPr>
        <p:txBody>
          <a:bodyPr>
            <a:normAutofit/>
          </a:bodyPr>
          <a:lstStyle/>
          <a:p>
            <a:r>
              <a:rPr lang="en-US" altLang="ko-KR" dirty="0"/>
              <a:t>Gradient</a:t>
            </a:r>
            <a:r>
              <a:rPr lang="ko-KR" altLang="en-US" dirty="0"/>
              <a:t> </a:t>
            </a:r>
            <a:r>
              <a:rPr lang="en-US" altLang="ko-KR" dirty="0"/>
              <a:t>descent</a:t>
            </a:r>
          </a:p>
          <a:p>
            <a:pPr lvl="1"/>
            <a:r>
              <a:rPr lang="en-US" altLang="ko-KR" dirty="0"/>
              <a:t>MSE </a:t>
            </a:r>
            <a:r>
              <a:rPr lang="ko-KR" altLang="en-US" dirty="0"/>
              <a:t>를 비용 함수</a:t>
            </a:r>
            <a:r>
              <a:rPr lang="en-US" altLang="ko-KR" dirty="0"/>
              <a:t>(cost function) </a:t>
            </a:r>
            <a:r>
              <a:rPr lang="ko-KR" altLang="en-US" dirty="0"/>
              <a:t>이라고 부른다</a:t>
            </a:r>
            <a:r>
              <a:rPr lang="en-US" altLang="ko-KR" dirty="0"/>
              <a:t>.</a:t>
            </a:r>
          </a:p>
          <a:p>
            <a:pPr lvl="1"/>
            <a:endParaRPr lang="en-US" altLang="ko-KR" dirty="0"/>
          </a:p>
          <a:p>
            <a:pPr lvl="1"/>
            <a:r>
              <a:rPr lang="ko-KR" altLang="en-US" dirty="0"/>
              <a:t>이제 </a:t>
            </a:r>
            <a:r>
              <a:rPr lang="en-US" altLang="ko-KR" dirty="0"/>
              <a:t>y = w*</a:t>
            </a:r>
            <a:r>
              <a:rPr lang="en-US" altLang="ko-KR" dirty="0" err="1"/>
              <a:t>x+b</a:t>
            </a:r>
            <a:r>
              <a:rPr lang="en-US" altLang="ko-KR" dirty="0"/>
              <a:t> </a:t>
            </a:r>
            <a:r>
              <a:rPr lang="ko-KR" altLang="en-US" dirty="0"/>
              <a:t>에서 </a:t>
            </a:r>
            <a:r>
              <a:rPr lang="en-US" altLang="ko-KR" dirty="0"/>
              <a:t>w</a:t>
            </a:r>
            <a:r>
              <a:rPr lang="ko-KR" altLang="en-US" dirty="0"/>
              <a:t>와 </a:t>
            </a:r>
            <a:r>
              <a:rPr lang="en-US" altLang="ko-KR" dirty="0"/>
              <a:t>b</a:t>
            </a:r>
            <a:r>
              <a:rPr lang="ko-KR" altLang="en-US" dirty="0"/>
              <a:t>를 찾는 것이 기계의 목표이다</a:t>
            </a:r>
            <a:r>
              <a:rPr lang="en-US" altLang="ko-KR" dirty="0"/>
              <a:t>. </a:t>
            </a:r>
            <a:r>
              <a:rPr lang="ko-KR" altLang="en-US" dirty="0"/>
              <a:t>그러면 어떻게 </a:t>
            </a:r>
            <a:r>
              <a:rPr lang="ko-KR" altLang="en-US" dirty="0" err="1"/>
              <a:t>찾게할까</a:t>
            </a:r>
            <a:r>
              <a:rPr lang="en-US" altLang="ko-KR" dirty="0"/>
              <a:t>? -&gt; </a:t>
            </a:r>
            <a:r>
              <a:rPr lang="ko-KR" altLang="en-US" dirty="0"/>
              <a:t>경사 </a:t>
            </a:r>
            <a:r>
              <a:rPr lang="ko-KR" altLang="en-US" dirty="0" err="1"/>
              <a:t>하강법</a:t>
            </a:r>
            <a:endParaRPr lang="en-US" altLang="ko-KR" dirty="0"/>
          </a:p>
          <a:p>
            <a:pPr lvl="2"/>
            <a:r>
              <a:rPr lang="en-US" altLang="ko-KR" dirty="0"/>
              <a:t>MSE</a:t>
            </a:r>
            <a:r>
              <a:rPr lang="ko-KR" altLang="en-US" dirty="0"/>
              <a:t>에서 </a:t>
            </a:r>
            <a:r>
              <a:rPr lang="en-US" altLang="ko-KR" dirty="0"/>
              <a:t>w</a:t>
            </a:r>
            <a:r>
              <a:rPr lang="ko-KR" altLang="en-US" dirty="0"/>
              <a:t>에 대한 미분을 통해 </a:t>
            </a:r>
            <a:r>
              <a:rPr lang="en-US" altLang="ko-KR" dirty="0"/>
              <a:t>w</a:t>
            </a:r>
            <a:r>
              <a:rPr lang="ko-KR" altLang="en-US" dirty="0"/>
              <a:t>를 </a:t>
            </a:r>
            <a:r>
              <a:rPr lang="ko-KR" altLang="en-US" dirty="0" err="1"/>
              <a:t>업데이트하는것</a:t>
            </a:r>
            <a:endParaRPr lang="en-US" altLang="ko-KR" dirty="0"/>
          </a:p>
          <a:p>
            <a:pPr lvl="2"/>
            <a:r>
              <a:rPr lang="ko-KR" altLang="en-US" dirty="0"/>
              <a:t>우리는 미분을 </a:t>
            </a:r>
            <a:r>
              <a:rPr lang="ko-KR" altLang="en-US" dirty="0" err="1"/>
              <a:t>했을때에</a:t>
            </a:r>
            <a:r>
              <a:rPr lang="ko-KR" altLang="en-US" dirty="0"/>
              <a:t> </a:t>
            </a:r>
            <a:r>
              <a:rPr lang="en-US" altLang="ko-KR" dirty="0"/>
              <a:t>w</a:t>
            </a:r>
            <a:r>
              <a:rPr lang="ko-KR" altLang="en-US" dirty="0"/>
              <a:t>의 기울기가 </a:t>
            </a:r>
            <a:r>
              <a:rPr lang="en-US" altLang="ko-KR" dirty="0"/>
              <a:t>0</a:t>
            </a:r>
            <a:r>
              <a:rPr lang="ko-KR" altLang="en-US" dirty="0"/>
              <a:t>에 근접하게 나와야 이 </a:t>
            </a:r>
            <a:r>
              <a:rPr lang="en-US" altLang="ko-KR" dirty="0"/>
              <a:t>w</a:t>
            </a:r>
            <a:r>
              <a:rPr lang="ko-KR" altLang="en-US" dirty="0"/>
              <a:t>에 의한 </a:t>
            </a:r>
            <a:r>
              <a:rPr lang="en-US" altLang="ko-KR" dirty="0"/>
              <a:t>cost </a:t>
            </a:r>
            <a:r>
              <a:rPr lang="en-US" altLang="ko-KR" dirty="0" err="1"/>
              <a:t>functio</a:t>
            </a:r>
            <a:r>
              <a:rPr lang="ko-KR" altLang="en-US" dirty="0"/>
              <a:t>이 최소의 값을 가짐을 알 수 있다</a:t>
            </a:r>
            <a:r>
              <a:rPr lang="en-US" altLang="ko-KR" dirty="0"/>
              <a:t>.</a:t>
            </a:r>
          </a:p>
          <a:p>
            <a:pPr lvl="2"/>
            <a:r>
              <a:rPr lang="ko-KR" altLang="en-US" dirty="0"/>
              <a:t>기계는 </a:t>
            </a:r>
            <a:r>
              <a:rPr lang="ko-KR" altLang="en-US" dirty="0" err="1"/>
              <a:t>경사하강법과</a:t>
            </a:r>
            <a:r>
              <a:rPr lang="ko-KR" altLang="en-US" dirty="0"/>
              <a:t> 같은 알고리즘을 통해 </a:t>
            </a:r>
            <a:r>
              <a:rPr lang="en-US" altLang="ko-KR" dirty="0"/>
              <a:t>weigh</a:t>
            </a:r>
            <a:r>
              <a:rPr lang="ko-KR" altLang="en-US" dirty="0"/>
              <a:t>를 업데이트하며 학습을 진행한다</a:t>
            </a:r>
            <a:r>
              <a:rPr lang="en-US" altLang="ko-KR" dirty="0"/>
              <a:t>.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tensorflow</a:t>
            </a:r>
            <a:endParaRPr lang="ko-KR" altLang="en-US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1BE9C581-11F1-4823-97D2-289C8D0718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9642" y="5018694"/>
            <a:ext cx="2326171" cy="1573586"/>
          </a:xfrm>
          <a:prstGeom prst="rect">
            <a:avLst/>
          </a:prstGeo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3F2E869A-19F5-49EC-9ABF-A7BC5752AB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2687" y="5479277"/>
            <a:ext cx="2491725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821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675352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실사대비 보고자료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99FF"/>
      </a:hlink>
      <a:folHlink>
        <a:srgbClr val="B2B2B2"/>
      </a:folHlink>
    </a:clrScheme>
    <a:fontScheme name="실사대비 보고자료">
      <a:majorFont>
        <a:latin typeface="HY헤드라인M"/>
        <a:ea typeface="HY헤드라인M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None/>
          <a:defRPr kumimoji="1" sz="2400" b="0" i="0" u="none" strike="noStrike" cap="none" normalizeH="0" baseline="0" smtClean="0">
            <a:ln>
              <a:noFill/>
            </a:ln>
            <a:solidFill>
              <a:schemeClr val="tx1"/>
            </a:solidFill>
            <a:latin typeface="Times New Roman"/>
            <a:ea typeface="굴림"/>
          </a:defRPr>
        </a:defPPr>
      </a:lstStyle>
    </a:spDef>
    <a:lnDef>
      <a:spPr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None/>
          <a:defRPr kumimoji="1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latin typeface="Times New Roman"/>
            <a:ea typeface="굴림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실사대비 보고자료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10371</TotalTime>
  <Words>320</Words>
  <Application>Microsoft Office PowerPoint</Application>
  <PresentationFormat>화면 슬라이드 쇼(4:3)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4" baseType="lpstr">
      <vt:lpstr>HY헤드라인M</vt:lpstr>
      <vt:lpstr>굴림</vt:lpstr>
      <vt:lpstr>맑은 고딕</vt:lpstr>
      <vt:lpstr>Arial</vt:lpstr>
      <vt:lpstr>Times New Roman</vt:lpstr>
      <vt:lpstr>Wingdings</vt:lpstr>
      <vt:lpstr>Default Theme</vt:lpstr>
      <vt:lpstr>Tensorflow</vt:lpstr>
      <vt:lpstr>tensorflow</vt:lpstr>
      <vt:lpstr>tensorflow</vt:lpstr>
      <vt:lpstr>tensorflow</vt:lpstr>
      <vt:lpstr>tensorflow</vt:lpstr>
      <vt:lpstr>tensorflow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1234</dc:title>
  <dc:creator>Nineking</dc:creator>
  <cp:lastModifiedBy>한설 고</cp:lastModifiedBy>
  <cp:revision>530</cp:revision>
  <cp:lastPrinted>2016-11-01T07:29:09Z</cp:lastPrinted>
  <dcterms:created xsi:type="dcterms:W3CDTF">2013-09-09T21:16:08Z</dcterms:created>
  <dcterms:modified xsi:type="dcterms:W3CDTF">2020-01-09T06:44:56Z</dcterms:modified>
</cp:coreProperties>
</file>