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8"/>
  </p:notesMasterIdLst>
  <p:sldIdLst>
    <p:sldId id="256" r:id="rId2"/>
    <p:sldId id="428" r:id="rId3"/>
    <p:sldId id="430" r:id="rId4"/>
    <p:sldId id="431" r:id="rId5"/>
    <p:sldId id="429" r:id="rId6"/>
    <p:sldId id="432" r:id="rId7"/>
    <p:sldId id="433" r:id="rId8"/>
    <p:sldId id="434" r:id="rId9"/>
    <p:sldId id="435" r:id="rId10"/>
    <p:sldId id="436" r:id="rId11"/>
    <p:sldId id="437" r:id="rId12"/>
    <p:sldId id="438" r:id="rId13"/>
    <p:sldId id="440" r:id="rId14"/>
    <p:sldId id="442" r:id="rId15"/>
    <p:sldId id="439" r:id="rId16"/>
    <p:sldId id="393" r:id="rId17"/>
  </p:sldIdLst>
  <p:sldSz cx="9144000" cy="6858000" type="screen4x3"/>
  <p:notesSz cx="6797675" cy="987425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배찬민" initials="배" lastIdx="0" clrIdx="0"/>
  <p:cmAuthor id="2" name="한설 고" initials="한고" lastIdx="2" clrIdx="1">
    <p:extLst>
      <p:ext uri="{19B8F6BF-5375-455C-9EA6-DF929625EA0E}">
        <p15:presenceInfo xmlns:p15="http://schemas.microsoft.com/office/powerpoint/2012/main" userId="2892c982dbaa564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99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5" autoAdjust="0"/>
    <p:restoredTop sz="86381" autoAdjust="0"/>
  </p:normalViewPr>
  <p:slideViewPr>
    <p:cSldViewPr>
      <p:cViewPr varScale="1">
        <p:scale>
          <a:sx n="99" d="100"/>
          <a:sy n="99" d="100"/>
        </p:scale>
        <p:origin x="15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52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432" y="-10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350" cy="493247"/>
          </a:xfrm>
          <a:prstGeom prst="rect">
            <a:avLst/>
          </a:prstGeom>
        </p:spPr>
        <p:txBody>
          <a:bodyPr vert="horz" lIns="89264" tIns="44632" rIns="89264" bIns="4463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778" y="1"/>
            <a:ext cx="2945350" cy="493247"/>
          </a:xfrm>
          <a:prstGeom prst="rect">
            <a:avLst/>
          </a:prstGeom>
        </p:spPr>
        <p:txBody>
          <a:bodyPr vert="horz" lIns="89264" tIns="44632" rIns="89264" bIns="44632" rtlCol="0"/>
          <a:lstStyle>
            <a:lvl1pPr algn="r">
              <a:defRPr sz="1200"/>
            </a:lvl1pPr>
          </a:lstStyle>
          <a:p>
            <a:fld id="{57764B8E-7EC0-4B59-8DA5-E04CAE3DB5F2}" type="datetimeFigureOut">
              <a:rPr lang="ko-KR" altLang="en-US" smtClean="0"/>
              <a:t>2020-05-07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264" tIns="44632" rIns="89264" bIns="44632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9" y="4690502"/>
            <a:ext cx="5438759" cy="4443878"/>
          </a:xfrm>
          <a:prstGeom prst="rect">
            <a:avLst/>
          </a:prstGeom>
        </p:spPr>
        <p:txBody>
          <a:bodyPr vert="horz" lIns="89264" tIns="44632" rIns="89264" bIns="44632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379453"/>
            <a:ext cx="2945350" cy="493247"/>
          </a:xfrm>
          <a:prstGeom prst="rect">
            <a:avLst/>
          </a:prstGeom>
        </p:spPr>
        <p:txBody>
          <a:bodyPr vert="horz" lIns="89264" tIns="44632" rIns="89264" bIns="4463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778" y="9379453"/>
            <a:ext cx="2945350" cy="493247"/>
          </a:xfrm>
          <a:prstGeom prst="rect">
            <a:avLst/>
          </a:prstGeom>
        </p:spPr>
        <p:txBody>
          <a:bodyPr vert="horz" lIns="89264" tIns="44632" rIns="89264" bIns="44632" rtlCol="0" anchor="b"/>
          <a:lstStyle>
            <a:lvl1pPr algn="r">
              <a:defRPr sz="1200"/>
            </a:lvl1pPr>
          </a:lstStyle>
          <a:p>
            <a:fld id="{420F09F9-D812-4758-8566-A65BCCCBDD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580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F09F9-D812-4758-8566-A65BCCCBDD8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9519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F09F9-D812-4758-8566-A65BCCCBDD8F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2461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F09F9-D812-4758-8566-A65BCCCBDD8F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0623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F09F9-D812-4758-8566-A65BCCCBDD8F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9128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F09F9-D812-4758-8566-A65BCCCBDD8F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1804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F09F9-D812-4758-8566-A65BCCCBDD8F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0115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 rot="5400000">
            <a:off x="-2432843" y="2432843"/>
            <a:ext cx="5334000" cy="468313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7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5120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85800" y="1752600"/>
            <a:ext cx="7772400" cy="1981200"/>
          </a:xfrm>
        </p:spPr>
        <p:txBody>
          <a:bodyPr anchor="ctr" anchorCtr="1">
            <a:normAutofit/>
          </a:bodyPr>
          <a:lstStyle>
            <a:lvl1pPr algn="ctr">
              <a:defRPr/>
            </a:lvl1pPr>
          </a:lstStyle>
          <a:p>
            <a:r>
              <a:rPr lang="ko-KR" altLang="en-US" dirty="0"/>
              <a:t>세미나 제목</a:t>
            </a:r>
            <a:endParaRPr lang="en-US" altLang="ko-KR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 dirty="0"/>
              <a:t>소속</a:t>
            </a:r>
            <a:r>
              <a:rPr lang="en-US" altLang="ko-KR" dirty="0"/>
              <a:t>/</a:t>
            </a:r>
            <a:r>
              <a:rPr lang="ko-KR" altLang="en-US" dirty="0"/>
              <a:t>날짜</a:t>
            </a:r>
            <a:r>
              <a:rPr lang="en-US" altLang="ko-KR" dirty="0"/>
              <a:t>/</a:t>
            </a:r>
            <a:r>
              <a:rPr lang="ko-KR" altLang="en-US" dirty="0"/>
              <a:t>이름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charset="-127"/>
              </a:defRPr>
            </a:lvl1pPr>
          </a:lstStyle>
          <a:p>
            <a:pPr>
              <a:defRPr/>
            </a:pPr>
            <a:fld id="{87A7431B-603E-467D-882E-3062B6363EC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>
          <a:xfrm>
            <a:off x="838200" y="1676400"/>
            <a:ext cx="7772400" cy="76200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>
          <a:xfrm>
            <a:off x="1116013" y="3548063"/>
            <a:ext cx="7272337" cy="87312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15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16" name="Rectangle 4"/>
          <p:cNvSpPr>
            <a:spLocks noChangeArrowheads="1"/>
          </p:cNvSpPr>
          <p:nvPr/>
        </p:nvSpPr>
        <p:spPr>
          <a:xfrm>
            <a:off x="838200" y="1676400"/>
            <a:ext cx="7772400" cy="76200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>
          <a:xfrm>
            <a:off x="1116013" y="3548063"/>
            <a:ext cx="7272337" cy="87312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 userDrawn="1"/>
        </p:nvSpPr>
        <p:spPr bwMode="auto"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19" name="Text Box 15"/>
          <p:cNvSpPr txBox="1">
            <a:spLocks noChangeArrowheads="1"/>
          </p:cNvSpPr>
          <p:nvPr userDrawn="1"/>
        </p:nvSpPr>
        <p:spPr bwMode="auto"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20" name="Picture 1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21" name="Rectangle 4"/>
          <p:cNvSpPr>
            <a:spLocks noChangeArrowheads="1"/>
          </p:cNvSpPr>
          <p:nvPr userDrawn="1"/>
        </p:nvSpPr>
        <p:spPr>
          <a:xfrm>
            <a:off x="838200" y="1676400"/>
            <a:ext cx="7772400" cy="76200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22" name="Rectangle 5"/>
          <p:cNvSpPr>
            <a:spLocks noChangeArrowheads="1"/>
          </p:cNvSpPr>
          <p:nvPr userDrawn="1"/>
        </p:nvSpPr>
        <p:spPr>
          <a:xfrm>
            <a:off x="1116013" y="3548063"/>
            <a:ext cx="7272337" cy="87312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9588" y="188913"/>
            <a:ext cx="2033587" cy="613568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755650" y="188913"/>
            <a:ext cx="5951538" cy="613568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gray">
          <a:xfrm>
            <a:off x="804863" y="1484313"/>
            <a:ext cx="8088312" cy="4892675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</p:spPr>
        <p:txBody>
          <a:bodyPr wrap="none" anchor="ctr"/>
          <a:lstStyle/>
          <a:p>
            <a:pPr algn="ctr"/>
            <a:endParaRPr lang="ko-KR" altLang="en-US"/>
          </a:p>
        </p:txBody>
      </p:sp>
      <p:pic>
        <p:nvPicPr>
          <p:cNvPr id="4" name="Picture 4" descr="PE01962_"/>
          <p:cNvPicPr>
            <a:picLocks noChangeAspect="1" noChangeArrowheads="1"/>
          </p:cNvPicPr>
          <p:nvPr/>
        </p:nvPicPr>
        <p:blipFill rotWithShape="1">
          <a:blip r:embed="rId2" cstate="print"/>
          <a:srcRect/>
          <a:stretch>
            <a:fillRect/>
          </a:stretch>
        </p:blipFill>
        <p:spPr>
          <a:xfrm>
            <a:off x="1319213" y="3810000"/>
            <a:ext cx="2362200" cy="224155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gray">
          <a:xfrm>
            <a:off x="4643438" y="2468563"/>
            <a:ext cx="3961010" cy="20313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/>
          </a:ln>
          <a:effectLst>
            <a:outerShdw dist="107763" dir="8100000" algn="ctr" rotWithShape="0">
              <a:srgbClr val="868686"/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800" b="1" dirty="0">
                <a:latin typeface="Arial"/>
                <a:ea typeface="굴림"/>
              </a:rPr>
              <a:t>Please contact :</a:t>
            </a:r>
          </a:p>
          <a:p>
            <a:endParaRPr lang="en-US" altLang="ko-KR" sz="1800" b="1" dirty="0">
              <a:latin typeface="Arial"/>
              <a:ea typeface="굴림"/>
            </a:endParaRPr>
          </a:p>
          <a:p>
            <a:r>
              <a:rPr lang="ko-KR" altLang="en-US" sz="1800" b="1" dirty="0" err="1">
                <a:latin typeface="HY헤드라인M"/>
                <a:ea typeface="HY헤드라인M"/>
              </a:rPr>
              <a:t>송희령</a:t>
            </a:r>
            <a:endParaRPr lang="en-US" altLang="ko-KR" sz="1800" b="1" dirty="0">
              <a:latin typeface="HY헤드라인M"/>
              <a:ea typeface="HY헤드라인M"/>
            </a:endParaRPr>
          </a:p>
          <a:p>
            <a:r>
              <a:rPr lang="ko-KR" altLang="en-US" sz="1800" b="1" dirty="0">
                <a:latin typeface="HY헤드라인M"/>
                <a:ea typeface="HY헤드라인M"/>
              </a:rPr>
              <a:t>순천향대학교 컴퓨터학부</a:t>
            </a:r>
          </a:p>
          <a:p>
            <a:r>
              <a:rPr lang="ko-KR" altLang="en-US" sz="1800" b="1" dirty="0">
                <a:latin typeface="HY헤드라인M"/>
                <a:ea typeface="HY헤드라인M"/>
              </a:rPr>
              <a:t>멀티미디어관 </a:t>
            </a:r>
            <a:r>
              <a:rPr lang="en-US" altLang="ko-KR" sz="1800" b="1" dirty="0">
                <a:latin typeface="HY헤드라인M"/>
                <a:ea typeface="HY헤드라인M"/>
              </a:rPr>
              <a:t>M606</a:t>
            </a:r>
          </a:p>
          <a:p>
            <a:endParaRPr lang="en-US" altLang="ko-KR" sz="1800" b="1" dirty="0">
              <a:latin typeface="HY헤드라인M"/>
              <a:ea typeface="HY헤드라인M"/>
            </a:endParaRPr>
          </a:p>
          <a:p>
            <a:r>
              <a:rPr lang="en-US" altLang="ko-KR" sz="1800" b="1" dirty="0">
                <a:latin typeface="Arial"/>
                <a:ea typeface="굴림"/>
              </a:rPr>
              <a:t>Email </a:t>
            </a:r>
            <a:r>
              <a:rPr lang="en-US" altLang="ko-KR" sz="1800" b="1">
                <a:latin typeface="Arial"/>
                <a:ea typeface="굴림"/>
              </a:rPr>
              <a:t>: </a:t>
            </a:r>
            <a:endParaRPr lang="ko-KR" altLang="en-US" sz="1800" b="1" dirty="0">
              <a:latin typeface="Arial"/>
              <a:ea typeface="굴림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55576" y="116632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i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Times New Roman"/>
              </a:rPr>
              <a:t>Question?</a:t>
            </a:r>
            <a:endParaRPr lang="ko-KR" altLang="en-US" sz="4000" b="1" i="1">
              <a:latin typeface="+mj-ea"/>
              <a:ea typeface="+mj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650" y="158820"/>
            <a:ext cx="8137525" cy="707886"/>
          </a:xfrm>
        </p:spPr>
        <p:txBody>
          <a:bodyPr>
            <a:no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b="0"/>
            </a:lvl1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28675" y="1052513"/>
            <a:ext cx="3919538" cy="5272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00613" y="1052513"/>
            <a:ext cx="3919537" cy="5272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gray">
          <a:xfrm>
            <a:off x="804863" y="1484313"/>
            <a:ext cx="8088312" cy="4892675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</p:spPr>
        <p:txBody>
          <a:bodyPr wrap="none" anchor="ctr"/>
          <a:lstStyle/>
          <a:p>
            <a:pPr algn="ctr"/>
            <a:endParaRPr lang="ko-KR" altLang="en-US"/>
          </a:p>
        </p:txBody>
      </p:sp>
      <p:pic>
        <p:nvPicPr>
          <p:cNvPr id="4" name="Picture 4" descr="PE01962_"/>
          <p:cNvPicPr>
            <a:picLocks noChangeAspect="1" noChangeArrowheads="1"/>
          </p:cNvPicPr>
          <p:nvPr/>
        </p:nvPicPr>
        <p:blipFill rotWithShape="1">
          <a:blip r:embed="rId2" cstate="print"/>
          <a:srcRect/>
          <a:stretch>
            <a:fillRect/>
          </a:stretch>
        </p:blipFill>
        <p:spPr>
          <a:xfrm>
            <a:off x="1319213" y="3810000"/>
            <a:ext cx="2362200" cy="224155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gray">
          <a:xfrm>
            <a:off x="4643438" y="2468563"/>
            <a:ext cx="3961010" cy="20313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/>
          </a:ln>
          <a:effectLst>
            <a:outerShdw dist="107763" dir="8100000" algn="ctr" rotWithShape="0">
              <a:srgbClr val="868686"/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800" b="1" dirty="0">
                <a:latin typeface="Arial"/>
                <a:ea typeface="굴림"/>
              </a:rPr>
              <a:t>Please contact :</a:t>
            </a:r>
          </a:p>
          <a:p>
            <a:endParaRPr lang="en-US" altLang="ko-KR" sz="1800" b="1" dirty="0">
              <a:latin typeface="Arial"/>
              <a:ea typeface="굴림"/>
            </a:endParaRPr>
          </a:p>
          <a:p>
            <a:r>
              <a:rPr lang="ko-KR" altLang="en-US" sz="1800" b="1" dirty="0">
                <a:latin typeface="HY헤드라인M"/>
                <a:ea typeface="HY헤드라인M"/>
              </a:rPr>
              <a:t>이인재</a:t>
            </a:r>
            <a:endParaRPr lang="en-US" altLang="ko-KR" sz="1800" b="1" dirty="0">
              <a:latin typeface="HY헤드라인M"/>
              <a:ea typeface="HY헤드라인M"/>
            </a:endParaRPr>
          </a:p>
          <a:p>
            <a:r>
              <a:rPr lang="ko-KR" altLang="en-US" sz="1800" b="1" dirty="0">
                <a:latin typeface="HY헤드라인M"/>
                <a:ea typeface="HY헤드라인M"/>
              </a:rPr>
              <a:t>순천향대학교 컴퓨터학부</a:t>
            </a:r>
          </a:p>
          <a:p>
            <a:r>
              <a:rPr lang="ko-KR" altLang="en-US" sz="1800" b="1" dirty="0">
                <a:latin typeface="HY헤드라인M"/>
                <a:ea typeface="HY헤드라인M"/>
              </a:rPr>
              <a:t>멀티미디어관 </a:t>
            </a:r>
            <a:r>
              <a:rPr lang="en-US" altLang="ko-KR" sz="1800" b="1" dirty="0">
                <a:latin typeface="HY헤드라인M"/>
                <a:ea typeface="HY헤드라인M"/>
              </a:rPr>
              <a:t>M606</a:t>
            </a:r>
          </a:p>
          <a:p>
            <a:endParaRPr lang="en-US" altLang="ko-KR" sz="1800" b="1" dirty="0">
              <a:latin typeface="HY헤드라인M"/>
              <a:ea typeface="HY헤드라인M"/>
            </a:endParaRPr>
          </a:p>
          <a:p>
            <a:r>
              <a:rPr lang="en-US" altLang="ko-KR" sz="1800" b="1" dirty="0">
                <a:latin typeface="Arial"/>
                <a:ea typeface="굴림"/>
              </a:rPr>
              <a:t>Email : </a:t>
            </a:r>
            <a:r>
              <a:rPr lang="ko-KR" altLang="en-US" sz="1800" b="1" dirty="0" err="1">
                <a:latin typeface="Arial"/>
                <a:ea typeface="굴림"/>
              </a:rPr>
              <a:t>인재이메일</a:t>
            </a:r>
            <a:endParaRPr lang="ko-KR" altLang="en-US" sz="1800" b="1" dirty="0">
              <a:latin typeface="Arial"/>
              <a:ea typeface="굴림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16632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i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Times New Roman"/>
              </a:rPr>
              <a:t>Question?</a:t>
            </a:r>
            <a:endParaRPr lang="ko-KR" altLang="en-US" sz="4000" b="1" i="1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55576" y="116632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i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Times New Roman"/>
              </a:rPr>
              <a:t>Question?</a:t>
            </a:r>
            <a:endParaRPr lang="ko-KR" altLang="en-US" sz="4000" b="1" i="1">
              <a:latin typeface="+mj-ea"/>
              <a:ea typeface="+mj-e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8137525" cy="6477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 anchorCtr="0"/>
          <a:lstStyle/>
          <a:p>
            <a:pPr lvl="0"/>
            <a:r>
              <a:rPr lang="ko-KR" altLang="en-US"/>
              <a:t>마스터 제목 유형을 편집하려면 누르십시오</a:t>
            </a:r>
            <a:r>
              <a:rPr lang="en-US" altLang="ko-KR"/>
              <a:t>.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8675" y="1052513"/>
            <a:ext cx="7991475" cy="5272087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t" anchorCtr="0"/>
          <a:lstStyle/>
          <a:p>
            <a:pPr lvl="0"/>
            <a:r>
              <a:rPr lang="ko-KR" altLang="en-US"/>
              <a:t>마스터 문자열 유형을 편집하려면 누르십시오</a:t>
            </a:r>
            <a:r>
              <a:rPr lang="en-US" altLang="ko-KR"/>
              <a:t>.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세째 수준</a:t>
            </a:r>
          </a:p>
          <a:p>
            <a:pPr lvl="3"/>
            <a:r>
              <a:rPr lang="ko-KR" altLang="en-US"/>
              <a:t>네째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>
          <a:xfrm>
            <a:off x="684213" y="908050"/>
            <a:ext cx="8459787" cy="698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0066"/>
              </a:gs>
            </a:gsLst>
            <a:lin ang="0" scaled="1"/>
          </a:gradFill>
          <a:ln w="9525">
            <a:noFill/>
            <a:miter/>
          </a:ln>
          <a:effectLst/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>
          <a:xfrm>
            <a:off x="6988175" y="6477000"/>
            <a:ext cx="1905000" cy="3810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/>
          <a:lstStyle/>
          <a:p>
            <a:pPr algn="r"/>
            <a:fld id="{467224BF-58AA-4D3F-AC6F-AA05367478A1}" type="slidenum">
              <a:rPr lang="en-US" altLang="ko-KR" sz="1400"/>
              <a:pPr algn="r"/>
              <a:t>‹#›</a:t>
            </a:fld>
            <a:endParaRPr lang="en-US" altLang="ko-KR" sz="1400"/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>
          <a:xfrm rot="5400000">
            <a:off x="-2432843" y="2432843"/>
            <a:ext cx="5334000" cy="468313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/>
          </a:ln>
          <a:effectLst/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1033" name="Picture 21"/>
          <p:cNvPicPr>
            <a:picLocks noChangeAspect="1" noChangeArrowheads="1"/>
          </p:cNvPicPr>
          <p:nvPr/>
        </p:nvPicPr>
        <p:blipFill rotWithShape="1">
          <a:blip r:embed="rId14" cstate="print"/>
          <a:srcRect/>
          <a:stretch>
            <a:fillRect/>
          </a:stretch>
        </p:blipFill>
        <p:spPr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45" r:id="rId12"/>
  </p:sldLayoutIdLst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SzPct val="80000"/>
        <a:buFont typeface="Wingdings"/>
        <a:buChar char="u"/>
        <a:defRPr kumimoji="1"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SzPct val="110000"/>
        <a:buFont typeface="Wingdings"/>
        <a:buChar char="ü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Font typeface="Wingdings"/>
        <a:buChar char="Ø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/>
              <a:t>크롤링 응용</a:t>
            </a:r>
            <a:br>
              <a:rPr lang="en-US" altLang="ko-KR"/>
            </a:br>
            <a:r>
              <a:rPr lang="en-US" altLang="ko-KR"/>
              <a:t>(</a:t>
            </a:r>
            <a:r>
              <a:rPr lang="ko-KR" altLang="en-US"/>
              <a:t>비트코인</a:t>
            </a:r>
            <a:r>
              <a:rPr lang="en-US" altLang="ko-KR"/>
              <a:t>)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순천향대학교</a:t>
            </a:r>
            <a:endParaRPr lang="en-US" altLang="ko-KR" dirty="0"/>
          </a:p>
          <a:p>
            <a:r>
              <a:rPr lang="ko-KR" altLang="en-US" dirty="0" err="1"/>
              <a:t>컴퓨터시스템연구실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 err="1"/>
              <a:t>송희령</a:t>
            </a:r>
            <a:endParaRPr lang="en-US" altLang="ko-KR" dirty="0"/>
          </a:p>
          <a:p>
            <a:r>
              <a:rPr lang="en-US" altLang="ko-KR"/>
              <a:t>20.05.07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72ED92-5FF0-4DD5-9C8F-7D3F10DED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Firefox Driver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B0FFF5A-4398-45C8-859F-4A8A24483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/>
              <a:t>셀레니움이 지원하는 또다른 브라우저</a:t>
            </a:r>
            <a:endParaRPr lang="en-US" altLang="ko-KR"/>
          </a:p>
          <a:p>
            <a:pPr lvl="1"/>
            <a:r>
              <a:rPr lang="ko-KR" altLang="en-US"/>
              <a:t>크롬 브라우저의 크로미움엔진과 다른 엔진</a:t>
            </a:r>
            <a:endParaRPr lang="en-US" altLang="ko-KR"/>
          </a:p>
          <a:p>
            <a:pPr lvl="1"/>
            <a:r>
              <a:rPr lang="ko-KR" altLang="en-US"/>
              <a:t>크롬드라이버 설정과 매우 유사함</a:t>
            </a:r>
            <a:endParaRPr lang="en-US" altLang="ko-KR"/>
          </a:p>
          <a:p>
            <a:pPr lvl="1"/>
            <a:endParaRPr lang="en-US" altLang="ko-KR"/>
          </a:p>
          <a:p>
            <a:r>
              <a:rPr lang="ko-KR" altLang="en-US"/>
              <a:t>코드 수정</a:t>
            </a:r>
            <a:endParaRPr lang="en-US" altLang="ko-KR"/>
          </a:p>
          <a:p>
            <a:endParaRPr lang="en-US" altLang="ko-KR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83206328-E7F0-451F-B389-2C61D93B03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24" y="3376425"/>
            <a:ext cx="3743847" cy="209579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AC1F53B1-36BF-4545-A64C-7A5F51F1A3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78474"/>
            <a:ext cx="9144000" cy="702654"/>
          </a:xfrm>
          <a:prstGeom prst="rect">
            <a:avLst/>
          </a:prstGeom>
        </p:spPr>
      </p:pic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89F94DF3-589A-4C54-A3D5-A50896443682}"/>
              </a:ext>
            </a:extLst>
          </p:cNvPr>
          <p:cNvCxnSpPr>
            <a:cxnSpLocks/>
          </p:cNvCxnSpPr>
          <p:nvPr/>
        </p:nvCxnSpPr>
        <p:spPr>
          <a:xfrm>
            <a:off x="4794951" y="3457329"/>
            <a:ext cx="64807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0DAD25F-005F-4038-BB90-10034FB814F2}"/>
              </a:ext>
            </a:extLst>
          </p:cNvPr>
          <p:cNvSpPr txBox="1"/>
          <p:nvPr/>
        </p:nvSpPr>
        <p:spPr>
          <a:xfrm>
            <a:off x="5436096" y="3324517"/>
            <a:ext cx="41209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>
                <a:latin typeface="+mn-ea"/>
                <a:ea typeface="+mn-ea"/>
              </a:rPr>
              <a:t>파이어 폭스 브라우저에서 옵션 사용을 위해 </a:t>
            </a:r>
            <a:r>
              <a:rPr lang="en-US" altLang="ko-KR" sz="1100">
                <a:latin typeface="+mn-ea"/>
                <a:ea typeface="+mn-ea"/>
              </a:rPr>
              <a:t>import</a:t>
            </a:r>
            <a:endParaRPr lang="ko-KR" altLang="en-US" sz="1100" dirty="0">
              <a:latin typeface="+mn-ea"/>
              <a:ea typeface="+mn-ea"/>
            </a:endParaRPr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C4A8C479-83D9-4C9B-B87E-765BDA6D7AC5}"/>
              </a:ext>
            </a:extLst>
          </p:cNvPr>
          <p:cNvCxnSpPr>
            <a:cxnSpLocks/>
          </p:cNvCxnSpPr>
          <p:nvPr/>
        </p:nvCxnSpPr>
        <p:spPr>
          <a:xfrm>
            <a:off x="4058028" y="4638137"/>
            <a:ext cx="64807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4EEFEFD-7630-4198-97F4-40AE33B03448}"/>
              </a:ext>
            </a:extLst>
          </p:cNvPr>
          <p:cNvSpPr txBox="1"/>
          <p:nvPr/>
        </p:nvSpPr>
        <p:spPr>
          <a:xfrm>
            <a:off x="4699173" y="4507332"/>
            <a:ext cx="41209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>
                <a:latin typeface="+mn-ea"/>
                <a:ea typeface="+mn-ea"/>
              </a:rPr>
              <a:t>파이어폭스 브라우저 로드 및 옵션 부여</a:t>
            </a:r>
            <a:endParaRPr lang="ko-KR" altLang="en-US" sz="1100" dirty="0">
              <a:latin typeface="+mn-ea"/>
              <a:ea typeface="+mn-ea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BB05EECE-4910-4F56-8818-494F92AED9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" y="5068557"/>
            <a:ext cx="6068272" cy="1019317"/>
          </a:xfrm>
          <a:prstGeom prst="rect">
            <a:avLst/>
          </a:prstGeom>
        </p:spPr>
      </p:pic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5F11465F-3620-49D4-B8D8-59E5925E1FD0}"/>
              </a:ext>
            </a:extLst>
          </p:cNvPr>
          <p:cNvCxnSpPr>
            <a:cxnSpLocks/>
          </p:cNvCxnSpPr>
          <p:nvPr/>
        </p:nvCxnSpPr>
        <p:spPr>
          <a:xfrm>
            <a:off x="3947115" y="6034499"/>
            <a:ext cx="64807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521C785-CAA7-44A6-9075-AA89644880D1}"/>
              </a:ext>
            </a:extLst>
          </p:cNvPr>
          <p:cNvSpPr txBox="1"/>
          <p:nvPr/>
        </p:nvSpPr>
        <p:spPr>
          <a:xfrm>
            <a:off x="4588260" y="5903694"/>
            <a:ext cx="41209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>
                <a:latin typeface="+mn-ea"/>
                <a:ea typeface="+mn-ea"/>
              </a:rPr>
              <a:t>over,</a:t>
            </a:r>
            <a:r>
              <a:rPr lang="ko-KR" altLang="en-US" sz="1100">
                <a:latin typeface="+mn-ea"/>
                <a:ea typeface="+mn-ea"/>
              </a:rPr>
              <a:t> </a:t>
            </a:r>
            <a:r>
              <a:rPr lang="en-US" altLang="ko-KR" sz="1100">
                <a:latin typeface="+mn-ea"/>
                <a:ea typeface="+mn-ea"/>
              </a:rPr>
              <a:t>under</a:t>
            </a:r>
            <a:r>
              <a:rPr lang="ko-KR" altLang="en-US" sz="1100">
                <a:latin typeface="+mn-ea"/>
                <a:ea typeface="+mn-ea"/>
              </a:rPr>
              <a:t> 판정을 재 정의하였습니다</a:t>
            </a:r>
            <a:r>
              <a:rPr lang="en-US" altLang="ko-KR" sz="1100">
                <a:latin typeface="+mn-ea"/>
                <a:ea typeface="+mn-ea"/>
              </a:rPr>
              <a:t>.</a:t>
            </a:r>
            <a:endParaRPr lang="ko-KR" altLang="en-US" sz="11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05531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40DC02-CDEE-4EFC-B0E4-930888412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실행 결과</a:t>
            </a:r>
            <a:r>
              <a:rPr lang="en-US" altLang="ko-KR"/>
              <a:t>(2)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95C2BE8-0962-4287-8962-72704189B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/>
              <a:t>정상적으로 작동하는것을 볼 수 있습니다</a:t>
            </a:r>
            <a:r>
              <a:rPr lang="en-US" altLang="ko-KR"/>
              <a:t>.</a:t>
            </a:r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44C1FDBF-D8A8-4EEE-A296-48B15053CB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16832"/>
            <a:ext cx="6830378" cy="422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816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38A396-DCB8-45BD-9CEF-A54E5F0C6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TkInterface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E8220C7-D730-41F1-A29B-3304DDE5A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/>
              <a:t>인터페이스 구현</a:t>
            </a:r>
            <a:endParaRPr lang="en-US" altLang="ko-KR"/>
          </a:p>
          <a:p>
            <a:pPr lvl="1"/>
            <a:r>
              <a:rPr lang="ko-KR" altLang="en-US"/>
              <a:t>인터페이스 구현으로 좀더 접근하기 쉽도록 만들었습니다</a:t>
            </a:r>
            <a:r>
              <a:rPr lang="en-US" altLang="ko-KR"/>
              <a:t>.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E9827B1B-E65E-4CCB-8158-6EB72F480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199" y="2276872"/>
            <a:ext cx="2899601" cy="384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339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165419-20CA-4D2B-B3F9-BA3DBD0D4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TkInterface </a:t>
            </a:r>
            <a:r>
              <a:rPr lang="ko-KR" altLang="en-US"/>
              <a:t>코드</a:t>
            </a:r>
            <a:r>
              <a:rPr lang="en-US" altLang="ko-KR"/>
              <a:t>(1)</a:t>
            </a:r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9E1769-96A7-4B84-9E56-87213C2D5230}"/>
              </a:ext>
            </a:extLst>
          </p:cNvPr>
          <p:cNvSpPr txBox="1"/>
          <p:nvPr/>
        </p:nvSpPr>
        <p:spPr>
          <a:xfrm>
            <a:off x="755650" y="1196752"/>
            <a:ext cx="777679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"/>
              <a:t>from tkinter import *</a:t>
            </a:r>
          </a:p>
          <a:p>
            <a:r>
              <a:rPr lang="en-US" altLang="ko-KR" sz="600"/>
              <a:t>import tkinter.messagebox</a:t>
            </a:r>
          </a:p>
          <a:p>
            <a:r>
              <a:rPr lang="en-US" altLang="ko-KR" sz="600"/>
              <a:t>import string</a:t>
            </a:r>
          </a:p>
          <a:p>
            <a:r>
              <a:rPr lang="en-US" altLang="ko-KR" sz="600"/>
              <a:t>import time</a:t>
            </a:r>
          </a:p>
          <a:p>
            <a:r>
              <a:rPr lang="en-US" altLang="ko-KR" sz="600"/>
              <a:t>import re</a:t>
            </a:r>
          </a:p>
          <a:p>
            <a:r>
              <a:rPr lang="en-US" altLang="ko-KR" sz="600"/>
              <a:t>from selenium import webdriver</a:t>
            </a:r>
          </a:p>
          <a:p>
            <a:r>
              <a:rPr lang="en-US" altLang="ko-KR" sz="600"/>
              <a:t>from selenium.webdriver.firefox.options import Options</a:t>
            </a:r>
          </a:p>
          <a:p>
            <a:r>
              <a:rPr lang="en-US" altLang="ko-KR" sz="600"/>
              <a:t>from bs4 import BeautifulSoup</a:t>
            </a:r>
          </a:p>
          <a:p>
            <a:r>
              <a:rPr lang="en-US" altLang="ko-KR" sz="600"/>
              <a:t>from threading import Thread</a:t>
            </a:r>
          </a:p>
          <a:p>
            <a:r>
              <a:rPr lang="en-US" altLang="ko-KR" sz="600"/>
              <a:t>import time</a:t>
            </a:r>
          </a:p>
          <a:p>
            <a:endParaRPr lang="ko-KR" altLang="en-US" sz="600"/>
          </a:p>
          <a:p>
            <a:r>
              <a:rPr lang="en-US" altLang="ko-KR" sz="600"/>
              <a:t>options = Options()</a:t>
            </a:r>
          </a:p>
          <a:p>
            <a:r>
              <a:rPr lang="en-US" altLang="ko-KR" sz="600"/>
              <a:t>options.add_argument("--headless")</a:t>
            </a:r>
          </a:p>
          <a:p>
            <a:r>
              <a:rPr lang="en-US" altLang="ko-KR" sz="600"/>
              <a:t>options.add_argument("disable-gpu")</a:t>
            </a:r>
          </a:p>
          <a:p>
            <a:r>
              <a:rPr lang="en-US" altLang="ko-KR" sz="600"/>
              <a:t>driver = webdriver.Firefox(options=options, executable_path="C:\\Users\\yooat\\Downloads\\geckodriver-v0.26.0-win64\\geckodriver.exe")</a:t>
            </a:r>
          </a:p>
          <a:p>
            <a:r>
              <a:rPr lang="en-US" altLang="ko-KR" sz="600"/>
              <a:t>site = " "</a:t>
            </a:r>
          </a:p>
          <a:p>
            <a:r>
              <a:rPr lang="en-US" altLang="ko-KR" sz="600"/>
              <a:t>name = " "</a:t>
            </a:r>
          </a:p>
          <a:p>
            <a:r>
              <a:rPr lang="en-US" altLang="ko-KR" sz="600"/>
              <a:t>price = " "</a:t>
            </a:r>
          </a:p>
          <a:p>
            <a:r>
              <a:rPr lang="en-US" altLang="ko-KR" sz="600"/>
              <a:t>root = Tk()</a:t>
            </a:r>
          </a:p>
          <a:p>
            <a:r>
              <a:rPr lang="en-US" altLang="ko-KR" sz="600"/>
              <a:t>root.title("</a:t>
            </a:r>
            <a:r>
              <a:rPr lang="ko-KR" altLang="en-US" sz="600"/>
              <a:t>코인알리미</a:t>
            </a:r>
            <a:r>
              <a:rPr lang="en-US" altLang="ko-KR" sz="600"/>
              <a:t>")</a:t>
            </a:r>
          </a:p>
          <a:p>
            <a:r>
              <a:rPr lang="en-US" altLang="ko-KR" sz="600"/>
              <a:t>root.geometry("400x500+100+100")</a:t>
            </a:r>
          </a:p>
          <a:p>
            <a:r>
              <a:rPr lang="en-US" altLang="ko-KR" sz="600"/>
              <a:t>root.resizable(False,False)</a:t>
            </a:r>
          </a:p>
          <a:p>
            <a:endParaRPr lang="ko-KR" altLang="en-US" sz="600"/>
          </a:p>
          <a:p>
            <a:r>
              <a:rPr lang="en-US" altLang="ko-KR" sz="600"/>
              <a:t>lb1 = Label(root, text = "</a:t>
            </a:r>
            <a:r>
              <a:rPr lang="ko-KR" altLang="en-US" sz="600"/>
              <a:t>코인거래소 주소를 붙혀주세요 </a:t>
            </a:r>
            <a:r>
              <a:rPr lang="en-US" altLang="ko-KR" sz="600"/>
              <a:t>: ")</a:t>
            </a:r>
          </a:p>
          <a:p>
            <a:r>
              <a:rPr lang="fr-FR" altLang="ko-KR" sz="600"/>
              <a:t>lb1.place(x=10,y = 10)</a:t>
            </a:r>
          </a:p>
          <a:p>
            <a:r>
              <a:rPr lang="en-US" altLang="ko-KR" sz="600"/>
              <a:t>txt1 = Entry(root)</a:t>
            </a:r>
          </a:p>
          <a:p>
            <a:r>
              <a:rPr lang="fr-FR" altLang="ko-KR" sz="600"/>
              <a:t>txt1.place(x = 190, y = 10)</a:t>
            </a:r>
          </a:p>
          <a:p>
            <a:r>
              <a:rPr lang="en-US" altLang="ko-KR" sz="600"/>
              <a:t>def function_btn1():</a:t>
            </a:r>
          </a:p>
          <a:p>
            <a:r>
              <a:rPr lang="en-US" altLang="ko-KR" sz="600"/>
              <a:t>    global site </a:t>
            </a:r>
          </a:p>
          <a:p>
            <a:r>
              <a:rPr lang="en-US" altLang="ko-KR" sz="600"/>
              <a:t>    site = txt1.get()</a:t>
            </a:r>
          </a:p>
          <a:p>
            <a:r>
              <a:rPr lang="en-US" altLang="ko-KR" sz="600"/>
              <a:t>    driver.get(site)</a:t>
            </a:r>
          </a:p>
          <a:p>
            <a:r>
              <a:rPr lang="en-US" altLang="ko-KR" sz="600"/>
              <a:t>    time.sleep(2)</a:t>
            </a:r>
          </a:p>
          <a:p>
            <a:r>
              <a:rPr lang="en-US" altLang="ko-KR" sz="600"/>
              <a:t>    html = driver.page_source</a:t>
            </a:r>
          </a:p>
          <a:p>
            <a:r>
              <a:rPr lang="en-US" altLang="ko-KR" sz="600"/>
              <a:t>    soup = BeautifulSoup(html, "html.parser")</a:t>
            </a:r>
          </a:p>
          <a:p>
            <a:r>
              <a:rPr lang="en-US" altLang="ko-KR" sz="600"/>
              <a:t>    name = str(soup.find("div",class_="asset-name"))</a:t>
            </a:r>
          </a:p>
          <a:p>
            <a:r>
              <a:rPr lang="en-US" altLang="ko-KR" sz="600"/>
              <a:t>    name = re.sub('&lt;.+?&gt;', '', name, 0).strip()</a:t>
            </a:r>
          </a:p>
          <a:p>
            <a:r>
              <a:rPr lang="en-US" altLang="ko-KR" sz="600"/>
              <a:t>    price = str(soup.find("div",class_="close-price RISE"));</a:t>
            </a:r>
          </a:p>
          <a:p>
            <a:r>
              <a:rPr lang="en-US" altLang="ko-KR" sz="600"/>
              <a:t>    price = re.sub('&lt;.+?&gt;', '', price, 0).strip()</a:t>
            </a:r>
          </a:p>
          <a:p>
            <a:r>
              <a:rPr lang="en-US" altLang="ko-KR" sz="600"/>
              <a:t>    price = re.sub('KRW', '', price, 0).strip()</a:t>
            </a:r>
          </a:p>
          <a:p>
            <a:r>
              <a:rPr lang="en-US" altLang="ko-KR" sz="600"/>
              <a:t>    price = price.replace(",","");</a:t>
            </a:r>
          </a:p>
          <a:p>
            <a:r>
              <a:rPr lang="en-US" altLang="ko-KR" sz="600"/>
              <a:t>    txt2.insert(0,name);</a:t>
            </a:r>
          </a:p>
          <a:p>
            <a:r>
              <a:rPr lang="en-US" altLang="ko-KR" sz="600"/>
              <a:t>    txt3.insert(0,price);</a:t>
            </a:r>
          </a:p>
          <a:p>
            <a:r>
              <a:rPr lang="en-US" altLang="ko-KR" sz="600"/>
              <a:t>btn1 = Button(root,text = "OK",command = function_btn1)</a:t>
            </a:r>
          </a:p>
          <a:p>
            <a:r>
              <a:rPr lang="fr-FR" altLang="ko-KR" sz="600"/>
              <a:t>btn1.place(x=340,y=10)</a:t>
            </a:r>
          </a:p>
          <a:p>
            <a:endParaRPr lang="ko-KR" altLang="en-US" sz="600"/>
          </a:p>
          <a:p>
            <a:r>
              <a:rPr lang="en-US" altLang="ko-KR" sz="600"/>
              <a:t>lb2 = Label(root, text = "</a:t>
            </a:r>
            <a:r>
              <a:rPr lang="ko-KR" altLang="en-US" sz="600"/>
              <a:t>코인 이름 </a:t>
            </a:r>
            <a:r>
              <a:rPr lang="en-US" altLang="ko-KR" sz="600"/>
              <a:t>: ")</a:t>
            </a:r>
          </a:p>
          <a:p>
            <a:r>
              <a:rPr lang="fr-FR" altLang="ko-KR" sz="600"/>
              <a:t>lb2.place(x=10,y = 50)</a:t>
            </a:r>
          </a:p>
          <a:p>
            <a:r>
              <a:rPr lang="en-US" altLang="ko-KR" sz="600"/>
              <a:t>txt2 = Entry(root)</a:t>
            </a:r>
          </a:p>
          <a:p>
            <a:r>
              <a:rPr lang="fr-FR" altLang="ko-KR" sz="600"/>
              <a:t>txt2.place(x = 80, y = 50)</a:t>
            </a:r>
          </a:p>
          <a:p>
            <a:endParaRPr lang="ko-KR" altLang="en-US" sz="600"/>
          </a:p>
          <a:p>
            <a:r>
              <a:rPr lang="en-US" altLang="ko-KR" sz="600"/>
              <a:t>lb3 = Label(root, text = "</a:t>
            </a:r>
            <a:r>
              <a:rPr lang="ko-KR" altLang="en-US" sz="600"/>
              <a:t>코인 초기 가격 </a:t>
            </a:r>
            <a:r>
              <a:rPr lang="en-US" altLang="ko-KR" sz="600"/>
              <a:t>: ")</a:t>
            </a:r>
          </a:p>
          <a:p>
            <a:r>
              <a:rPr lang="fr-FR" altLang="ko-KR" sz="600"/>
              <a:t>lb3.place(x = 10, y = 90)</a:t>
            </a:r>
          </a:p>
          <a:p>
            <a:r>
              <a:rPr lang="en-US" altLang="ko-KR" sz="600"/>
              <a:t>txt3 = Entry(root)</a:t>
            </a:r>
          </a:p>
          <a:p>
            <a:r>
              <a:rPr lang="fr-FR" altLang="ko-KR" sz="600"/>
              <a:t>txt3.place(x = 110, y = 90)</a:t>
            </a:r>
          </a:p>
          <a:p>
            <a:endParaRPr lang="ko-KR" altLang="en-US" sz="600"/>
          </a:p>
          <a:p>
            <a:r>
              <a:rPr lang="en-US" altLang="ko-KR" sz="600"/>
              <a:t>over = " "</a:t>
            </a:r>
          </a:p>
          <a:p>
            <a:r>
              <a:rPr lang="en-US" altLang="ko-KR" sz="600"/>
              <a:t>under = " "</a:t>
            </a:r>
            <a:endParaRPr lang="ko-KR" altLang="en-US" sz="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16920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165419-20CA-4D2B-B3F9-BA3DBD0D4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TkInterface </a:t>
            </a:r>
            <a:r>
              <a:rPr lang="ko-KR" altLang="en-US"/>
              <a:t>코드</a:t>
            </a:r>
            <a:r>
              <a:rPr lang="en-US" altLang="ko-KR"/>
              <a:t>(2)</a:t>
            </a:r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9E1769-96A7-4B84-9E56-87213C2D5230}"/>
              </a:ext>
            </a:extLst>
          </p:cNvPr>
          <p:cNvSpPr txBox="1"/>
          <p:nvPr/>
        </p:nvSpPr>
        <p:spPr>
          <a:xfrm>
            <a:off x="755650" y="1196752"/>
            <a:ext cx="777679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00"/>
              <a:t>lb4 = Label(root, text = "</a:t>
            </a:r>
            <a:r>
              <a:rPr lang="ko-KR" altLang="en-US" sz="500"/>
              <a:t>상한가 설정 </a:t>
            </a:r>
            <a:r>
              <a:rPr lang="en-US" altLang="ko-KR" sz="500"/>
              <a:t>: ")</a:t>
            </a:r>
          </a:p>
          <a:p>
            <a:r>
              <a:rPr lang="fr-FR" altLang="ko-KR" sz="500"/>
              <a:t>lb4.place(x=10,y = 130)</a:t>
            </a:r>
          </a:p>
          <a:p>
            <a:r>
              <a:rPr lang="en-US" altLang="ko-KR" sz="500"/>
              <a:t>txt4 = Entry(root)</a:t>
            </a:r>
          </a:p>
          <a:p>
            <a:r>
              <a:rPr lang="fr-FR" altLang="ko-KR" sz="500"/>
              <a:t>txt4.place(x = 110, y = 130)</a:t>
            </a:r>
          </a:p>
          <a:p>
            <a:endParaRPr lang="ko-KR" altLang="en-US" sz="500"/>
          </a:p>
          <a:p>
            <a:r>
              <a:rPr lang="en-US" altLang="ko-KR" sz="500"/>
              <a:t>lb5 = Label(root, text = "</a:t>
            </a:r>
            <a:r>
              <a:rPr lang="ko-KR" altLang="en-US" sz="500"/>
              <a:t>하한가 설정 </a:t>
            </a:r>
            <a:r>
              <a:rPr lang="en-US" altLang="ko-KR" sz="500"/>
              <a:t>: ")</a:t>
            </a:r>
          </a:p>
          <a:p>
            <a:r>
              <a:rPr lang="fr-FR" altLang="ko-KR" sz="500"/>
              <a:t>lb5.place(x=10,y = 170)</a:t>
            </a:r>
          </a:p>
          <a:p>
            <a:r>
              <a:rPr lang="en-US" altLang="ko-KR" sz="500"/>
              <a:t>txt5 = Entry(root)</a:t>
            </a:r>
          </a:p>
          <a:p>
            <a:r>
              <a:rPr lang="fr-FR" altLang="ko-KR" sz="500"/>
              <a:t>txt5.place(x = 110, y = 170)</a:t>
            </a:r>
          </a:p>
          <a:p>
            <a:endParaRPr lang="ko-KR" altLang="en-US" sz="500"/>
          </a:p>
          <a:p>
            <a:r>
              <a:rPr lang="en-US" altLang="ko-KR" sz="500"/>
              <a:t>lb6 = Label(root, text = "</a:t>
            </a:r>
            <a:r>
              <a:rPr lang="ko-KR" altLang="en-US" sz="500"/>
              <a:t>설정된 상</a:t>
            </a:r>
            <a:r>
              <a:rPr lang="en-US" altLang="ko-KR" sz="500"/>
              <a:t>,</a:t>
            </a:r>
            <a:r>
              <a:rPr lang="ko-KR" altLang="en-US" sz="500"/>
              <a:t>하한가 </a:t>
            </a:r>
            <a:r>
              <a:rPr lang="en-US" altLang="ko-KR" sz="500"/>
              <a:t>: ")</a:t>
            </a:r>
          </a:p>
          <a:p>
            <a:r>
              <a:rPr lang="fr-FR" altLang="ko-KR" sz="500"/>
              <a:t>lb6.place(x = 10, y = 210)</a:t>
            </a:r>
          </a:p>
          <a:p>
            <a:r>
              <a:rPr lang="en-US" altLang="ko-KR" sz="500"/>
              <a:t>txt6 = Entry(root)</a:t>
            </a:r>
          </a:p>
          <a:p>
            <a:r>
              <a:rPr lang="fr-FR" altLang="ko-KR" sz="500"/>
              <a:t>txt6.place(x = 130, y = 210)</a:t>
            </a:r>
          </a:p>
          <a:p>
            <a:r>
              <a:rPr lang="en-US" altLang="ko-KR" sz="500"/>
              <a:t>def function_button6():</a:t>
            </a:r>
          </a:p>
          <a:p>
            <a:r>
              <a:rPr lang="en-US" altLang="ko-KR" sz="500"/>
              <a:t>    global over, under</a:t>
            </a:r>
          </a:p>
          <a:p>
            <a:r>
              <a:rPr lang="en-US" altLang="ko-KR" sz="500"/>
              <a:t>    over = txt4.get()</a:t>
            </a:r>
          </a:p>
          <a:p>
            <a:r>
              <a:rPr lang="en-US" altLang="ko-KR" sz="500"/>
              <a:t>    under = txt5.get()</a:t>
            </a:r>
          </a:p>
          <a:p>
            <a:r>
              <a:rPr lang="en-US" altLang="ko-KR" sz="500"/>
              <a:t>    tmp = under + " &lt; x &lt; " + over</a:t>
            </a:r>
          </a:p>
          <a:p>
            <a:r>
              <a:rPr lang="en-US" altLang="ko-KR" sz="500"/>
              <a:t>    txt6.insert(0,tmp)</a:t>
            </a:r>
          </a:p>
          <a:p>
            <a:r>
              <a:rPr lang="ko-KR" altLang="en-US" sz="500"/>
              <a:t>    </a:t>
            </a:r>
          </a:p>
          <a:p>
            <a:r>
              <a:rPr lang="en-US" altLang="ko-KR" sz="500"/>
              <a:t>btn6 = Button(root,text = "OK",command = function_button6)</a:t>
            </a:r>
          </a:p>
          <a:p>
            <a:r>
              <a:rPr lang="fr-FR" altLang="ko-KR" sz="500"/>
              <a:t>btn6.place(x=260,y=170)</a:t>
            </a:r>
          </a:p>
          <a:p>
            <a:endParaRPr lang="ko-KR" altLang="en-US" sz="500"/>
          </a:p>
          <a:p>
            <a:r>
              <a:rPr lang="en-US" altLang="ko-KR" sz="500"/>
              <a:t>lb7 = Label(root, text = "-----</a:t>
            </a:r>
            <a:r>
              <a:rPr lang="ko-KR" altLang="en-US" sz="500"/>
              <a:t>변동가격 표시</a:t>
            </a:r>
            <a:r>
              <a:rPr lang="en-US" altLang="ko-KR" sz="500"/>
              <a:t>-----")</a:t>
            </a:r>
          </a:p>
          <a:p>
            <a:r>
              <a:rPr lang="fr-FR" altLang="ko-KR" sz="500"/>
              <a:t>lb7.place(x = 10, y = 250)</a:t>
            </a:r>
          </a:p>
          <a:p>
            <a:r>
              <a:rPr lang="en-US" altLang="ko-KR" sz="500"/>
              <a:t>txt7 = Text(root,height = 20)</a:t>
            </a:r>
          </a:p>
          <a:p>
            <a:r>
              <a:rPr lang="fr-FR" altLang="ko-KR" sz="500"/>
              <a:t>txt7.place(x = 10, y = 280)</a:t>
            </a:r>
          </a:p>
          <a:p>
            <a:r>
              <a:rPr lang="en-US" altLang="ko-KR" sz="500"/>
              <a:t>def m_thread(val):</a:t>
            </a:r>
          </a:p>
          <a:p>
            <a:r>
              <a:rPr lang="en-US" altLang="ko-KR" sz="500"/>
              <a:t>    global under, over</a:t>
            </a:r>
          </a:p>
          <a:p>
            <a:r>
              <a:rPr lang="en-US" altLang="ko-KR" sz="500"/>
              <a:t>    i = 0</a:t>
            </a:r>
          </a:p>
          <a:p>
            <a:r>
              <a:rPr lang="en-US" altLang="ko-KR" sz="500"/>
              <a:t>    while True:</a:t>
            </a:r>
          </a:p>
          <a:p>
            <a:r>
              <a:rPr lang="en-US" altLang="ko-KR" sz="500"/>
              <a:t>        driver.get(site)</a:t>
            </a:r>
          </a:p>
          <a:p>
            <a:r>
              <a:rPr lang="en-US" altLang="ko-KR" sz="500"/>
              <a:t>        time.sleep(2)</a:t>
            </a:r>
          </a:p>
          <a:p>
            <a:r>
              <a:rPr lang="en-US" altLang="ko-KR" sz="500"/>
              <a:t>        html = driver.page_source;</a:t>
            </a:r>
          </a:p>
          <a:p>
            <a:r>
              <a:rPr lang="en-US" altLang="ko-KR" sz="500"/>
              <a:t>        soup = BeautifulSoup(html, "html.parser")</a:t>
            </a:r>
          </a:p>
          <a:p>
            <a:r>
              <a:rPr lang="en-US" altLang="ko-KR" sz="500"/>
              <a:t>        price = str(soup.find("div",class_="close-price RISE"));</a:t>
            </a:r>
          </a:p>
          <a:p>
            <a:r>
              <a:rPr lang="en-US" altLang="ko-KR" sz="500"/>
              <a:t>        price = re.sub('&lt;.+?&gt;', '', price, 0).strip()</a:t>
            </a:r>
          </a:p>
          <a:p>
            <a:r>
              <a:rPr lang="en-US" altLang="ko-KR" sz="500"/>
              <a:t>        price = re.sub('KRW', '', price, 0).strip()</a:t>
            </a:r>
          </a:p>
          <a:p>
            <a:r>
              <a:rPr lang="en-US" altLang="ko-KR" sz="500"/>
              <a:t>        price = price.replace(",","");</a:t>
            </a:r>
          </a:p>
          <a:p>
            <a:r>
              <a:rPr lang="en-US" altLang="ko-KR" sz="500"/>
              <a:t>        if i == 10:</a:t>
            </a:r>
          </a:p>
          <a:p>
            <a:r>
              <a:rPr lang="en-US" altLang="ko-KR" sz="500"/>
              <a:t>            txt7.delete("1.0","end")</a:t>
            </a:r>
          </a:p>
          <a:p>
            <a:r>
              <a:rPr lang="en-US" altLang="ko-KR" sz="500"/>
              <a:t>            i = 0</a:t>
            </a:r>
          </a:p>
          <a:p>
            <a:r>
              <a:rPr lang="en-US" altLang="ko-KR" sz="500"/>
              <a:t>        txt7.insert(tkinter.CURRENT, "</a:t>
            </a:r>
            <a:r>
              <a:rPr lang="ko-KR" altLang="en-US" sz="500"/>
              <a:t>현재가격 </a:t>
            </a:r>
            <a:r>
              <a:rPr lang="en-US" altLang="ko-KR" sz="500"/>
              <a:t>: "</a:t>
            </a:r>
            <a:r>
              <a:rPr lang="ko-KR" altLang="en-US" sz="500"/>
              <a:t> </a:t>
            </a:r>
            <a:r>
              <a:rPr lang="en-US" altLang="ko-KR" sz="500"/>
              <a:t>+ price + "\n")</a:t>
            </a:r>
          </a:p>
          <a:p>
            <a:r>
              <a:rPr lang="en-US" altLang="ko-KR" sz="500"/>
              <a:t>        i = i + 1</a:t>
            </a:r>
          </a:p>
          <a:p>
            <a:r>
              <a:rPr lang="en-US" altLang="ko-KR" sz="500"/>
              <a:t>        if int(price) &lt;= int(under):</a:t>
            </a:r>
          </a:p>
          <a:p>
            <a:r>
              <a:rPr lang="ko-KR" altLang="en-US" sz="500"/>
              <a:t>            </a:t>
            </a:r>
            <a:r>
              <a:rPr lang="en-US" altLang="ko-KR" sz="500"/>
              <a:t>tkinter.messagebox.showinfo("</a:t>
            </a:r>
            <a:r>
              <a:rPr lang="ko-KR" altLang="en-US" sz="500"/>
              <a:t>떡락</a:t>
            </a:r>
            <a:r>
              <a:rPr lang="en-US" altLang="ko-KR" sz="500"/>
              <a:t>","</a:t>
            </a:r>
            <a:r>
              <a:rPr lang="ko-KR" altLang="en-US" sz="500"/>
              <a:t>떡락합니다</a:t>
            </a:r>
            <a:r>
              <a:rPr lang="en-US" altLang="ko-KR" sz="500"/>
              <a:t>!!!!!!\n</a:t>
            </a:r>
            <a:r>
              <a:rPr lang="ko-KR" altLang="en-US" sz="500"/>
              <a:t>칼손절하세요</a:t>
            </a:r>
            <a:r>
              <a:rPr lang="en-US" altLang="ko-KR" sz="500"/>
              <a:t>!!!!!!!")</a:t>
            </a:r>
          </a:p>
          <a:p>
            <a:r>
              <a:rPr lang="en-US" altLang="ko-KR" sz="500"/>
              <a:t>            break</a:t>
            </a:r>
          </a:p>
          <a:p>
            <a:r>
              <a:rPr lang="en-US" altLang="ko-KR" sz="500"/>
              <a:t>        if int(price) &gt;= int(over):</a:t>
            </a:r>
          </a:p>
          <a:p>
            <a:r>
              <a:rPr lang="ko-KR" altLang="en-US" sz="500"/>
              <a:t>            </a:t>
            </a:r>
            <a:r>
              <a:rPr lang="en-US" altLang="ko-KR" sz="500"/>
              <a:t>tkinter.messagebox.showinfo("</a:t>
            </a:r>
            <a:r>
              <a:rPr lang="ko-KR" altLang="en-US" sz="500"/>
              <a:t>떡상</a:t>
            </a:r>
            <a:r>
              <a:rPr lang="en-US" altLang="ko-KR" sz="500"/>
              <a:t>","</a:t>
            </a:r>
            <a:r>
              <a:rPr lang="ko-KR" altLang="en-US" sz="500"/>
              <a:t>떡상합니다</a:t>
            </a:r>
            <a:r>
              <a:rPr lang="en-US" altLang="ko-KR" sz="500"/>
              <a:t>!!!!!!\n</a:t>
            </a:r>
            <a:r>
              <a:rPr lang="ko-KR" altLang="en-US" sz="500"/>
              <a:t>꽉잡으세요</a:t>
            </a:r>
            <a:r>
              <a:rPr lang="en-US" altLang="ko-KR" sz="500"/>
              <a:t>!!!!!!!")</a:t>
            </a:r>
          </a:p>
          <a:p>
            <a:r>
              <a:rPr lang="en-US" altLang="ko-KR" sz="500"/>
              <a:t>            break</a:t>
            </a:r>
          </a:p>
          <a:p>
            <a:r>
              <a:rPr lang="en-US" altLang="ko-KR" sz="500"/>
              <a:t>        time.sleep(10)</a:t>
            </a:r>
          </a:p>
          <a:p>
            <a:r>
              <a:rPr lang="en-US" altLang="ko-KR" sz="500"/>
              <a:t>t = Thread(target = m_thread, args=(1,))</a:t>
            </a:r>
          </a:p>
          <a:p>
            <a:r>
              <a:rPr lang="en-US" altLang="ko-KR" sz="500"/>
              <a:t>def function_button7():</a:t>
            </a:r>
          </a:p>
          <a:p>
            <a:r>
              <a:rPr lang="en-US" altLang="ko-KR" sz="500"/>
              <a:t>    t.start()</a:t>
            </a:r>
          </a:p>
          <a:p>
            <a:r>
              <a:rPr lang="en-US" altLang="ko-KR" sz="500"/>
              <a:t>btn7 = Button(root,text = "</a:t>
            </a:r>
            <a:r>
              <a:rPr lang="ko-KR" altLang="en-US" sz="500"/>
              <a:t>서치시작</a:t>
            </a:r>
            <a:r>
              <a:rPr lang="en-US" altLang="ko-KR" sz="500"/>
              <a:t>", command = function_button7)</a:t>
            </a:r>
          </a:p>
          <a:p>
            <a:r>
              <a:rPr lang="fr-FR" altLang="ko-KR" sz="500"/>
              <a:t>btn7.place(x = 170, y = 240)</a:t>
            </a:r>
          </a:p>
          <a:p>
            <a:endParaRPr lang="ko-KR" altLang="en-US" sz="500"/>
          </a:p>
          <a:p>
            <a:endParaRPr lang="ko-KR" altLang="en-US" sz="500"/>
          </a:p>
          <a:p>
            <a:r>
              <a:rPr lang="en-US" altLang="ko-KR" sz="500"/>
              <a:t>def on_closing():</a:t>
            </a:r>
          </a:p>
          <a:p>
            <a:r>
              <a:rPr lang="ko-KR" altLang="en-US" sz="500"/>
              <a:t>    </a:t>
            </a:r>
            <a:r>
              <a:rPr lang="en-US" altLang="ko-KR" sz="500"/>
              <a:t>if</a:t>
            </a:r>
            <a:r>
              <a:rPr lang="ko-KR" altLang="en-US" sz="500"/>
              <a:t> </a:t>
            </a:r>
            <a:r>
              <a:rPr lang="en-US" altLang="ko-KR" sz="500"/>
              <a:t>tkinter.messagebox.askokcancel("</a:t>
            </a:r>
            <a:r>
              <a:rPr lang="ko-KR" altLang="en-US" sz="500"/>
              <a:t>종료</a:t>
            </a:r>
            <a:r>
              <a:rPr lang="en-US" altLang="ko-KR" sz="500"/>
              <a:t>", "</a:t>
            </a:r>
            <a:r>
              <a:rPr lang="ko-KR" altLang="en-US" sz="500"/>
              <a:t>진짜 종료하실거에요</a:t>
            </a:r>
            <a:r>
              <a:rPr lang="en-US" altLang="ko-KR" sz="500"/>
              <a:t>?"):</a:t>
            </a:r>
          </a:p>
          <a:p>
            <a:r>
              <a:rPr lang="en-US" altLang="ko-KR" sz="500"/>
              <a:t>        driver.quit()</a:t>
            </a:r>
          </a:p>
          <a:p>
            <a:r>
              <a:rPr lang="en-US" altLang="ko-KR" sz="500"/>
              <a:t>        root.destroy()</a:t>
            </a:r>
          </a:p>
          <a:p>
            <a:r>
              <a:rPr lang="en-US" altLang="ko-KR" sz="500"/>
              <a:t>root.protocol("WM_DELETE_WINDOW",on_closing)</a:t>
            </a:r>
          </a:p>
          <a:p>
            <a:r>
              <a:rPr lang="en-US" altLang="ko-KR" sz="500"/>
              <a:t>root.mainloop()</a:t>
            </a:r>
            <a:endParaRPr lang="ko-KR" altLang="en-US" sz="5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30612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A86006FA-EBC1-493C-BB78-472C7D7F4F12}"/>
              </a:ext>
            </a:extLst>
          </p:cNvPr>
          <p:cNvSpPr txBox="1">
            <a:spLocks/>
          </p:cNvSpPr>
          <p:nvPr/>
        </p:nvSpPr>
        <p:spPr>
          <a:xfrm>
            <a:off x="828674" y="1052736"/>
            <a:ext cx="7991475" cy="5272087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t" anchorCtr="0">
            <a:normAutofit/>
          </a:bodyPr>
          <a:lstStyle>
            <a:lvl1pPr marL="342900" indent="-342900" algn="l" rtl="0" eaLnBrk="1" fontAlgn="base" latinLnBrk="1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/>
              <a:buChar char="u"/>
              <a:defRPr kumimoji="1"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1" hangingPunct="1">
              <a:spcBef>
                <a:spcPct val="20000"/>
              </a:spcBef>
              <a:spcAft>
                <a:spcPct val="0"/>
              </a:spcAft>
              <a:buSzPct val="110000"/>
              <a:buFont typeface="Wingdings"/>
              <a:buChar char="ü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Font typeface="Wingdings"/>
              <a:buChar char="Ø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ko-KR" altLang="en-US" kern="0"/>
              <a:t>정상적으로 작동하는것을 볼 수 있습니다</a:t>
            </a:r>
            <a:r>
              <a:rPr lang="en-US" altLang="ko-KR" kern="0"/>
              <a:t>.</a:t>
            </a:r>
            <a:endParaRPr lang="ko-KR" altLang="en-US" kern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D5A0F33A-29BA-474B-8768-4E4438DE8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TkInterface </a:t>
            </a:r>
            <a:r>
              <a:rPr lang="ko-KR" altLang="en-US"/>
              <a:t>결과</a:t>
            </a: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80C2A547-C1D1-4A8C-BB13-0A90D1B2AE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651110"/>
            <a:ext cx="5725324" cy="4163006"/>
          </a:xfrm>
        </p:spPr>
      </p:pic>
    </p:spTree>
    <p:extLst>
      <p:ext uri="{BB962C8B-B14F-4D97-AF65-F5344CB8AC3E}">
        <p14:creationId xmlns:p14="http://schemas.microsoft.com/office/powerpoint/2010/main" val="3587051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675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0371F4DB-13CD-47C3-B2A8-AE9E160AC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>
            <a:normAutofit/>
          </a:bodyPr>
          <a:lstStyle/>
          <a:p>
            <a:r>
              <a:rPr lang="ko-KR" altLang="en-US"/>
              <a:t>비트코인의 가격 확인</a:t>
            </a:r>
            <a:endParaRPr lang="en-US" altLang="ko-KR" dirty="0"/>
          </a:p>
          <a:p>
            <a:pPr lvl="1"/>
            <a:r>
              <a:rPr lang="ko-KR" altLang="en-US"/>
              <a:t>수시로 변동하는 비트코인의 가격</a:t>
            </a:r>
            <a:endParaRPr lang="en-US" altLang="ko-KR"/>
          </a:p>
          <a:p>
            <a:pPr lvl="1"/>
            <a:r>
              <a:rPr lang="ko-KR" altLang="en-US"/>
              <a:t>매번 직접 확인해야하는 번거로움</a:t>
            </a:r>
            <a:endParaRPr lang="en-US" altLang="ko-KR"/>
          </a:p>
          <a:p>
            <a:pPr lvl="1"/>
            <a:endParaRPr lang="en-US" altLang="ko-KR"/>
          </a:p>
          <a:p>
            <a:r>
              <a:rPr lang="ko-KR" altLang="en-US"/>
              <a:t>크롤링으로 자동화</a:t>
            </a:r>
            <a:endParaRPr lang="en-US" altLang="ko-KR"/>
          </a:p>
          <a:p>
            <a:pPr lvl="1"/>
            <a:r>
              <a:rPr lang="ko-KR" altLang="en-US"/>
              <a:t>원하는 코인의 종류 설정 및 상하한가 설정</a:t>
            </a:r>
            <a:endParaRPr lang="en-US" altLang="ko-KR"/>
          </a:p>
          <a:p>
            <a:pPr lvl="1"/>
            <a:r>
              <a:rPr lang="ko-KR" altLang="en-US"/>
              <a:t>알림설정으로 즉각 피드백</a:t>
            </a:r>
            <a:endParaRPr lang="en-US" altLang="ko-KR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크롤링 응용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9052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4425577-38F6-449E-8EC5-8CF81BC46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웹 소스 분석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0687A76-4BD4-43FE-88F5-B439FD4FD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/>
              <a:t>코인 거래소</a:t>
            </a:r>
            <a:r>
              <a:rPr lang="en-US" altLang="ko-KR"/>
              <a:t>(</a:t>
            </a:r>
            <a:r>
              <a:rPr lang="ko-KR" altLang="en-US"/>
              <a:t>코인빗</a:t>
            </a:r>
            <a:r>
              <a:rPr lang="en-US" altLang="ko-KR"/>
              <a:t>) </a:t>
            </a:r>
            <a:r>
              <a:rPr lang="ko-KR" altLang="en-US"/>
              <a:t>내의 거래소 화면 분석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8D330E6A-482C-406D-855D-EDB6414C5A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47" y="1844824"/>
            <a:ext cx="8404685" cy="4088053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BC9C1266-2116-49F1-9ED9-C0D6DBB1E3DC}"/>
              </a:ext>
            </a:extLst>
          </p:cNvPr>
          <p:cNvSpPr/>
          <p:nvPr/>
        </p:nvSpPr>
        <p:spPr>
          <a:xfrm>
            <a:off x="539552" y="2060848"/>
            <a:ext cx="1656184" cy="21602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1" lang="ko-KR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latin typeface="Times New Roman"/>
              <a:ea typeface="굴림"/>
            </a:endParaRPr>
          </a:p>
        </p:txBody>
      </p: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62647960-1E58-4FA7-A61F-2FB8FCEE3E5B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2195736" y="2168860"/>
            <a:ext cx="0" cy="399644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8E2CEF9-2054-468A-869C-753B4A8E98DD}"/>
              </a:ext>
            </a:extLst>
          </p:cNvPr>
          <p:cNvSpPr txBox="1"/>
          <p:nvPr/>
        </p:nvSpPr>
        <p:spPr>
          <a:xfrm>
            <a:off x="1979712" y="6134786"/>
            <a:ext cx="2809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>
                <a:latin typeface="+mn-ea"/>
                <a:ea typeface="+mn-ea"/>
              </a:rPr>
              <a:t>코인 이름과 가격 표시</a:t>
            </a:r>
            <a:endParaRPr lang="en-US" altLang="ko-KR" sz="1200">
              <a:latin typeface="+mn-ea"/>
              <a:ea typeface="+mn-ea"/>
            </a:endParaRPr>
          </a:p>
          <a:p>
            <a:r>
              <a:rPr lang="en-US" altLang="ko-KR" sz="1200">
                <a:latin typeface="+mn-ea"/>
                <a:ea typeface="+mn-ea"/>
              </a:rPr>
              <a:t>(</a:t>
            </a:r>
            <a:r>
              <a:rPr lang="ko-KR" altLang="en-US" sz="1200">
                <a:latin typeface="+mn-ea"/>
                <a:ea typeface="+mn-ea"/>
              </a:rPr>
              <a:t>이곳을 긁어올것 입니다</a:t>
            </a:r>
            <a:r>
              <a:rPr lang="en-US" altLang="ko-KR" sz="1200">
                <a:latin typeface="+mn-ea"/>
                <a:ea typeface="+mn-ea"/>
              </a:rPr>
              <a:t>)</a:t>
            </a:r>
            <a:endParaRPr lang="ko-KR" altLang="en-US" sz="12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9661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15E3C63-59B0-4B92-807C-0811CF0E0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웹 소스 분석</a:t>
            </a:r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28821F3D-DFB3-4D4E-A051-E3A2913BA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JavaScript</a:t>
            </a:r>
            <a:r>
              <a:rPr lang="ko-KR" altLang="en-US"/>
              <a:t>이용 필수</a:t>
            </a:r>
            <a:endParaRPr lang="en-US" altLang="ko-KR"/>
          </a:p>
          <a:p>
            <a:endParaRPr lang="en-US" altLang="ko-KR"/>
          </a:p>
          <a:p>
            <a:endParaRPr lang="en-US" altLang="ko-KR"/>
          </a:p>
          <a:p>
            <a:endParaRPr lang="en-US" altLang="ko-KR"/>
          </a:p>
          <a:p>
            <a:endParaRPr lang="en-US" altLang="ko-KR"/>
          </a:p>
          <a:p>
            <a:endParaRPr lang="en-US" altLang="ko-KR"/>
          </a:p>
          <a:p>
            <a:pPr lvl="1"/>
            <a:r>
              <a:rPr lang="en-US" altLang="ko-KR"/>
              <a:t>BeautifulSoup </a:t>
            </a:r>
            <a:r>
              <a:rPr lang="ko-KR" altLang="en-US"/>
              <a:t>만을 이용하는것이 아닌</a:t>
            </a:r>
            <a:endParaRPr lang="en-US" altLang="ko-KR"/>
          </a:p>
          <a:p>
            <a:pPr marL="457200" lvl="1" indent="0">
              <a:buNone/>
            </a:pPr>
            <a:r>
              <a:rPr lang="en-US" altLang="ko-KR"/>
              <a:t>   Selenium </a:t>
            </a:r>
            <a:r>
              <a:rPr lang="ko-KR" altLang="en-US"/>
              <a:t>역시 사용해야 함</a:t>
            </a:r>
            <a:endParaRPr lang="en-US" altLang="ko-KR"/>
          </a:p>
          <a:p>
            <a:pPr lvl="1"/>
            <a:r>
              <a:rPr lang="ko-KR" altLang="en-US"/>
              <a:t>크롤링 타겟 역시 </a:t>
            </a:r>
            <a:r>
              <a:rPr lang="en-US" altLang="ko-KR"/>
              <a:t>JavaScript </a:t>
            </a:r>
            <a:r>
              <a:rPr lang="ko-KR" altLang="en-US"/>
              <a:t>내에서 생성</a:t>
            </a:r>
            <a:endParaRPr lang="en-US" altLang="ko-KR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7AFECF73-9F1A-4175-9D15-FB7321CD0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4" y="1700808"/>
            <a:ext cx="4821835" cy="2376264"/>
          </a:xfrm>
          <a:prstGeom prst="rect">
            <a:avLst/>
          </a:prstGeom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id="{DA4110D8-2D4D-49F6-86F7-5E3F60AE340F}"/>
              </a:ext>
            </a:extLst>
          </p:cNvPr>
          <p:cNvSpPr/>
          <p:nvPr/>
        </p:nvSpPr>
        <p:spPr>
          <a:xfrm>
            <a:off x="1763688" y="1970838"/>
            <a:ext cx="3024336" cy="234026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1" lang="ko-KR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latin typeface="Times New Roman"/>
              <a:ea typeface="굴림"/>
            </a:endParaRPr>
          </a:p>
        </p:txBody>
      </p: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23A80D87-5684-4B51-8129-B7766FD9CF13}"/>
              </a:ext>
            </a:extLst>
          </p:cNvPr>
          <p:cNvCxnSpPr>
            <a:cxnSpLocks/>
          </p:cNvCxnSpPr>
          <p:nvPr/>
        </p:nvCxnSpPr>
        <p:spPr>
          <a:xfrm>
            <a:off x="2915816" y="2204864"/>
            <a:ext cx="302433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BC50FCD-984C-4146-B055-9C4B8B799AD8}"/>
              </a:ext>
            </a:extLst>
          </p:cNvPr>
          <p:cNvSpPr txBox="1"/>
          <p:nvPr/>
        </p:nvSpPr>
        <p:spPr>
          <a:xfrm>
            <a:off x="5937699" y="1974031"/>
            <a:ext cx="3026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>
                <a:latin typeface="+mn-ea"/>
                <a:ea typeface="+mn-ea"/>
              </a:rPr>
              <a:t>친절하게 웹 페이지 소스에</a:t>
            </a:r>
            <a:endParaRPr lang="en-US" altLang="ko-KR" sz="1200">
              <a:latin typeface="+mn-ea"/>
              <a:ea typeface="+mn-ea"/>
            </a:endParaRPr>
          </a:p>
          <a:p>
            <a:r>
              <a:rPr lang="ko-KR" altLang="en-US" sz="1200">
                <a:latin typeface="+mn-ea"/>
                <a:ea typeface="+mn-ea"/>
              </a:rPr>
              <a:t>자바스크립트를 이용하라 써 있었습니다</a:t>
            </a:r>
            <a:r>
              <a:rPr lang="en-US" altLang="ko-KR" sz="1200">
                <a:latin typeface="+mn-ea"/>
                <a:ea typeface="+mn-ea"/>
              </a:rPr>
              <a:t>.</a:t>
            </a:r>
            <a:endParaRPr lang="ko-KR" altLang="en-US" sz="1200" dirty="0">
              <a:latin typeface="+mn-ea"/>
              <a:ea typeface="+mn-ea"/>
            </a:endParaRP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0E923F18-C04E-48B2-ACB7-7DD4294233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509" y="5570123"/>
            <a:ext cx="2829320" cy="113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321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A6085DB-2583-47E3-87D4-71827C13D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Selenium Options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9671CFE-A087-46E0-8404-65D4725CF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/>
              <a:t>항시 켜놔야 하는 프로그램</a:t>
            </a:r>
            <a:endParaRPr lang="en-US" altLang="ko-KR"/>
          </a:p>
          <a:p>
            <a:pPr lvl="1"/>
            <a:r>
              <a:rPr lang="ko-KR" altLang="en-US"/>
              <a:t>불필요하게 많은 자원을 활용</a:t>
            </a:r>
            <a:endParaRPr lang="en-US" altLang="ko-KR"/>
          </a:p>
          <a:p>
            <a:pPr lvl="1"/>
            <a:r>
              <a:rPr lang="ko-KR" altLang="en-US"/>
              <a:t>셀레니움 옵션을 이용하여 재구성</a:t>
            </a:r>
            <a:endParaRPr lang="en-US" altLang="ko-KR"/>
          </a:p>
          <a:p>
            <a:pPr lvl="1"/>
            <a:endParaRPr lang="en-US" altLang="ko-KR"/>
          </a:p>
          <a:p>
            <a:r>
              <a:rPr lang="ko-KR" altLang="en-US"/>
              <a:t>셀레니움 옵션</a:t>
            </a:r>
            <a:endParaRPr lang="en-US" altLang="ko-KR"/>
          </a:p>
          <a:p>
            <a:pPr lvl="1"/>
            <a:r>
              <a:rPr lang="en-US" altLang="ko-KR"/>
              <a:t>headless – </a:t>
            </a:r>
            <a:r>
              <a:rPr lang="ko-KR" altLang="en-US"/>
              <a:t>웹창을 </a:t>
            </a:r>
            <a:r>
              <a:rPr lang="en-US" altLang="ko-KR"/>
              <a:t>not open</a:t>
            </a:r>
            <a:r>
              <a:rPr lang="ko-KR" altLang="en-US"/>
              <a:t>상태에서 작업</a:t>
            </a:r>
            <a:endParaRPr lang="en-US" altLang="ko-KR"/>
          </a:p>
          <a:p>
            <a:pPr lvl="1"/>
            <a:r>
              <a:rPr lang="en-US" altLang="ko-KR"/>
              <a:t>disable-gpu – </a:t>
            </a:r>
            <a:r>
              <a:rPr lang="ko-KR" altLang="en-US"/>
              <a:t>웹 </a:t>
            </a:r>
            <a:r>
              <a:rPr lang="en-US" altLang="ko-KR"/>
              <a:t>gpu</a:t>
            </a:r>
            <a:r>
              <a:rPr lang="ko-KR" altLang="en-US"/>
              <a:t>가속 미사용</a:t>
            </a:r>
            <a:endParaRPr lang="en-US" altLang="ko-KR"/>
          </a:p>
          <a:p>
            <a:pPr lvl="1"/>
            <a:r>
              <a:rPr lang="ko-KR" altLang="en-US"/>
              <a:t>외에도 </a:t>
            </a:r>
            <a:r>
              <a:rPr lang="en-US" altLang="ko-KR"/>
              <a:t>windowsize, disable-infobar</a:t>
            </a:r>
            <a:r>
              <a:rPr lang="ko-KR" altLang="en-US"/>
              <a:t>등이 있으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81634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255D467-2803-478C-825F-891A45B7A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코드</a:t>
            </a:r>
            <a:r>
              <a:rPr lang="en-US" altLang="ko-KR"/>
              <a:t>(1)</a:t>
            </a:r>
            <a:endParaRPr lang="ko-KR" altLang="en-US"/>
          </a:p>
        </p:txBody>
      </p:sp>
      <p:pic>
        <p:nvPicPr>
          <p:cNvPr id="9" name="내용 개체 틀 8">
            <a:extLst>
              <a:ext uri="{FF2B5EF4-FFF2-40B4-BE49-F238E27FC236}">
                <a16:creationId xmlns:a16="http://schemas.microsoft.com/office/drawing/2014/main" id="{2FAF98D3-5C40-48FB-A8B7-C2B51B27A9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02" y="1556791"/>
            <a:ext cx="6535062" cy="3029373"/>
          </a:xfrm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id="{A25BF42A-811C-4B85-B494-2761CBBCD1C4}"/>
              </a:ext>
            </a:extLst>
          </p:cNvPr>
          <p:cNvSpPr/>
          <p:nvPr/>
        </p:nvSpPr>
        <p:spPr>
          <a:xfrm>
            <a:off x="755650" y="1890513"/>
            <a:ext cx="2151370" cy="314351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1" lang="ko-KR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latin typeface="Times New Roman"/>
              <a:ea typeface="굴림"/>
            </a:endParaRPr>
          </a:p>
        </p:txBody>
      </p: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1E0368E6-02E8-4532-A080-9C6F8999AC40}"/>
              </a:ext>
            </a:extLst>
          </p:cNvPr>
          <p:cNvCxnSpPr>
            <a:cxnSpLocks/>
          </p:cNvCxnSpPr>
          <p:nvPr/>
        </p:nvCxnSpPr>
        <p:spPr>
          <a:xfrm>
            <a:off x="1475656" y="1772816"/>
            <a:ext cx="302433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2F1F7F6-68E1-4036-9A11-A28B60B94579}"/>
              </a:ext>
            </a:extLst>
          </p:cNvPr>
          <p:cNvSpPr txBox="1"/>
          <p:nvPr/>
        </p:nvSpPr>
        <p:spPr>
          <a:xfrm>
            <a:off x="4427984" y="1655222"/>
            <a:ext cx="41209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>
                <a:latin typeface="+mn-ea"/>
                <a:ea typeface="+mn-ea"/>
              </a:rPr>
              <a:t>html</a:t>
            </a:r>
            <a:r>
              <a:rPr lang="ko-KR" altLang="en-US" sz="1100">
                <a:latin typeface="+mn-ea"/>
                <a:ea typeface="+mn-ea"/>
              </a:rPr>
              <a:t>에서 뽑아온 문자열을 수정하기위해 사용합니다</a:t>
            </a:r>
            <a:r>
              <a:rPr lang="en-US" altLang="ko-KR" sz="1100">
                <a:latin typeface="+mn-ea"/>
                <a:ea typeface="+mn-ea"/>
              </a:rPr>
              <a:t>.</a:t>
            </a:r>
            <a:endParaRPr lang="ko-KR" altLang="en-US" sz="1100" dirty="0">
              <a:latin typeface="+mn-ea"/>
              <a:ea typeface="+mn-ea"/>
            </a:endParaRPr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23110B4C-68A1-41BF-B183-D6D6B452ED5A}"/>
              </a:ext>
            </a:extLst>
          </p:cNvPr>
          <p:cNvCxnSpPr>
            <a:cxnSpLocks/>
          </p:cNvCxnSpPr>
          <p:nvPr/>
        </p:nvCxnSpPr>
        <p:spPr>
          <a:xfrm>
            <a:off x="2843808" y="2204864"/>
            <a:ext cx="166498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5766F9D-8A0C-4529-88EA-2259A4F71555}"/>
              </a:ext>
            </a:extLst>
          </p:cNvPr>
          <p:cNvSpPr txBox="1"/>
          <p:nvPr/>
        </p:nvSpPr>
        <p:spPr>
          <a:xfrm>
            <a:off x="4427984" y="2060848"/>
            <a:ext cx="41209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>
                <a:latin typeface="+mn-ea"/>
                <a:ea typeface="+mn-ea"/>
              </a:rPr>
              <a:t>Selenium</a:t>
            </a:r>
            <a:r>
              <a:rPr lang="ko-KR" altLang="en-US" sz="1100">
                <a:latin typeface="+mn-ea"/>
                <a:ea typeface="+mn-ea"/>
              </a:rPr>
              <a:t>과 </a:t>
            </a:r>
            <a:r>
              <a:rPr lang="en-US" altLang="ko-KR" sz="1100">
                <a:latin typeface="+mn-ea"/>
                <a:ea typeface="+mn-ea"/>
              </a:rPr>
              <a:t>BS</a:t>
            </a:r>
            <a:r>
              <a:rPr lang="ko-KR" altLang="en-US" sz="1100">
                <a:latin typeface="+mn-ea"/>
                <a:ea typeface="+mn-ea"/>
              </a:rPr>
              <a:t>를 사용합니다</a:t>
            </a:r>
            <a:endParaRPr lang="ko-KR" altLang="en-US" sz="1100" dirty="0">
              <a:latin typeface="+mn-ea"/>
              <a:ea typeface="+mn-ea"/>
            </a:endParaRPr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8229FD87-3FB8-4B58-96B0-ECCF2EB5B124}"/>
              </a:ext>
            </a:extLst>
          </p:cNvPr>
          <p:cNvCxnSpPr>
            <a:cxnSpLocks/>
          </p:cNvCxnSpPr>
          <p:nvPr/>
        </p:nvCxnSpPr>
        <p:spPr>
          <a:xfrm>
            <a:off x="1475656" y="2523799"/>
            <a:ext cx="302433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tailEnd type="triangle"/>
          </a:ln>
          <a:effectLst/>
        </p:spPr>
      </p:cxn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8E90879C-361A-4119-BEAD-5109BD6E5E62}"/>
              </a:ext>
            </a:extLst>
          </p:cNvPr>
          <p:cNvSpPr/>
          <p:nvPr/>
        </p:nvSpPr>
        <p:spPr>
          <a:xfrm>
            <a:off x="764446" y="2204864"/>
            <a:ext cx="2151370" cy="314351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1" lang="ko-KR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latin typeface="Times New Roman"/>
              <a:ea typeface="굴림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DF8C92-7ECD-4C91-ABB3-502134E0EE7F}"/>
              </a:ext>
            </a:extLst>
          </p:cNvPr>
          <p:cNvSpPr txBox="1"/>
          <p:nvPr/>
        </p:nvSpPr>
        <p:spPr>
          <a:xfrm>
            <a:off x="4427984" y="2390894"/>
            <a:ext cx="41209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>
                <a:latin typeface="+mn-ea"/>
                <a:ea typeface="+mn-ea"/>
              </a:rPr>
              <a:t>메시지 출력을 위해 </a:t>
            </a:r>
            <a:r>
              <a:rPr lang="en-US" altLang="ko-KR" sz="1100">
                <a:latin typeface="+mn-ea"/>
                <a:ea typeface="+mn-ea"/>
              </a:rPr>
              <a:t>tkinter</a:t>
            </a:r>
            <a:r>
              <a:rPr lang="ko-KR" altLang="en-US" sz="1100">
                <a:latin typeface="+mn-ea"/>
                <a:ea typeface="+mn-ea"/>
              </a:rPr>
              <a:t>를 사용하였습니다</a:t>
            </a:r>
            <a:r>
              <a:rPr lang="en-US" altLang="ko-KR" sz="1100">
                <a:latin typeface="+mn-ea"/>
                <a:ea typeface="+mn-ea"/>
              </a:rPr>
              <a:t>.</a:t>
            </a:r>
            <a:endParaRPr lang="ko-KR" altLang="en-US" sz="1100" dirty="0">
              <a:latin typeface="+mn-ea"/>
              <a:ea typeface="+mn-ea"/>
            </a:endParaRPr>
          </a:p>
        </p:txBody>
      </p: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43F97FC7-21B8-415B-B30C-A9EEB2A610AC}"/>
              </a:ext>
            </a:extLst>
          </p:cNvPr>
          <p:cNvCxnSpPr>
            <a:cxnSpLocks/>
          </p:cNvCxnSpPr>
          <p:nvPr/>
        </p:nvCxnSpPr>
        <p:spPr>
          <a:xfrm>
            <a:off x="1619672" y="1628800"/>
            <a:ext cx="288032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524AD0D-FC03-44A9-8E3E-1B4E409DD017}"/>
              </a:ext>
            </a:extLst>
          </p:cNvPr>
          <p:cNvSpPr txBox="1"/>
          <p:nvPr/>
        </p:nvSpPr>
        <p:spPr>
          <a:xfrm>
            <a:off x="4427984" y="1439198"/>
            <a:ext cx="41209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>
                <a:latin typeface="+mn-ea"/>
                <a:ea typeface="+mn-ea"/>
              </a:rPr>
              <a:t>JavaScript</a:t>
            </a:r>
            <a:r>
              <a:rPr lang="ko-KR" altLang="en-US" sz="1100">
                <a:latin typeface="+mn-ea"/>
                <a:ea typeface="+mn-ea"/>
              </a:rPr>
              <a:t>의 로드대기를 위해 사용합니다</a:t>
            </a:r>
            <a:r>
              <a:rPr lang="en-US" altLang="ko-KR" sz="1100">
                <a:latin typeface="+mn-ea"/>
                <a:ea typeface="+mn-ea"/>
              </a:rPr>
              <a:t>.</a:t>
            </a:r>
            <a:endParaRPr lang="ko-KR" altLang="en-US" sz="1100" dirty="0">
              <a:latin typeface="+mn-ea"/>
              <a:ea typeface="+mn-ea"/>
            </a:endParaRPr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48C40B83-1E0F-4CAB-947B-92447BD4DC05}"/>
              </a:ext>
            </a:extLst>
          </p:cNvPr>
          <p:cNvCxnSpPr>
            <a:cxnSpLocks/>
          </p:cNvCxnSpPr>
          <p:nvPr/>
        </p:nvCxnSpPr>
        <p:spPr>
          <a:xfrm>
            <a:off x="3779912" y="3573016"/>
            <a:ext cx="64807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tailEnd type="triangle"/>
          </a:ln>
          <a:effectLst/>
        </p:spPr>
      </p:cxn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A33127BC-E575-4EBC-9B6A-A6AEE8BA2AD0}"/>
              </a:ext>
            </a:extLst>
          </p:cNvPr>
          <p:cNvSpPr/>
          <p:nvPr/>
        </p:nvSpPr>
        <p:spPr>
          <a:xfrm>
            <a:off x="1043608" y="3071478"/>
            <a:ext cx="3096344" cy="496953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1" lang="ko-KR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latin typeface="Times New Roman"/>
              <a:ea typeface="굴림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B7FEF71-16F0-4A5B-A065-9C18EFCF99AA}"/>
              </a:ext>
            </a:extLst>
          </p:cNvPr>
          <p:cNvSpPr txBox="1"/>
          <p:nvPr/>
        </p:nvSpPr>
        <p:spPr>
          <a:xfrm>
            <a:off x="4427910" y="3284984"/>
            <a:ext cx="41209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>
                <a:latin typeface="+mn-ea"/>
                <a:ea typeface="+mn-ea"/>
              </a:rPr>
              <a:t>추출한 데이터에서 </a:t>
            </a:r>
            <a:r>
              <a:rPr lang="en-US" altLang="ko-KR" sz="1100">
                <a:latin typeface="+mn-ea"/>
                <a:ea typeface="+mn-ea"/>
              </a:rPr>
              <a:t>html</a:t>
            </a:r>
            <a:r>
              <a:rPr lang="ko-KR" altLang="en-US" sz="1100">
                <a:latin typeface="+mn-ea"/>
                <a:ea typeface="+mn-ea"/>
              </a:rPr>
              <a:t>태그와 환산단위</a:t>
            </a:r>
            <a:r>
              <a:rPr lang="en-US" altLang="ko-KR" sz="1100">
                <a:latin typeface="+mn-ea"/>
                <a:ea typeface="+mn-ea"/>
              </a:rPr>
              <a:t>(KRW)</a:t>
            </a:r>
            <a:r>
              <a:rPr lang="ko-KR" altLang="en-US" sz="1100">
                <a:latin typeface="+mn-ea"/>
                <a:ea typeface="+mn-ea"/>
              </a:rPr>
              <a:t> 및</a:t>
            </a:r>
            <a:endParaRPr lang="en-US" altLang="ko-KR" sz="1100">
              <a:latin typeface="+mn-ea"/>
              <a:ea typeface="+mn-ea"/>
            </a:endParaRPr>
          </a:p>
          <a:p>
            <a:r>
              <a:rPr lang="en-US" altLang="ko-KR" sz="1100">
                <a:latin typeface="+mn-ea"/>
                <a:ea typeface="+mn-ea"/>
              </a:rPr>
              <a:t>1000</a:t>
            </a:r>
            <a:r>
              <a:rPr lang="ko-KR" altLang="en-US" sz="1100">
                <a:latin typeface="+mn-ea"/>
                <a:ea typeface="+mn-ea"/>
              </a:rPr>
              <a:t>단위 콤마</a:t>
            </a:r>
            <a:r>
              <a:rPr lang="en-US" altLang="ko-KR" sz="1100">
                <a:latin typeface="+mn-ea"/>
                <a:ea typeface="+mn-ea"/>
              </a:rPr>
              <a:t>(,) </a:t>
            </a:r>
            <a:r>
              <a:rPr lang="ko-KR" altLang="en-US" sz="1100">
                <a:latin typeface="+mn-ea"/>
                <a:ea typeface="+mn-ea"/>
              </a:rPr>
              <a:t>제거를 합니다</a:t>
            </a:r>
            <a:r>
              <a:rPr lang="en-US" altLang="ko-KR" sz="1100">
                <a:latin typeface="+mn-ea"/>
                <a:ea typeface="+mn-ea"/>
              </a:rPr>
              <a:t>.</a:t>
            </a:r>
            <a:endParaRPr lang="en-US" altLang="ko-KR" sz="1100" dirty="0">
              <a:latin typeface="+mn-ea"/>
              <a:ea typeface="+mn-ea"/>
            </a:endParaRPr>
          </a:p>
        </p:txBody>
      </p: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0CFF340B-2D12-4B8A-98BF-51929216A615}"/>
              </a:ext>
            </a:extLst>
          </p:cNvPr>
          <p:cNvCxnSpPr>
            <a:cxnSpLocks/>
          </p:cNvCxnSpPr>
          <p:nvPr/>
        </p:nvCxnSpPr>
        <p:spPr>
          <a:xfrm>
            <a:off x="4860032" y="2924944"/>
            <a:ext cx="64807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AE517FC2-C46B-4B62-9B77-C14454472308}"/>
              </a:ext>
            </a:extLst>
          </p:cNvPr>
          <p:cNvSpPr txBox="1"/>
          <p:nvPr/>
        </p:nvSpPr>
        <p:spPr>
          <a:xfrm>
            <a:off x="5419575" y="2780928"/>
            <a:ext cx="41209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>
                <a:latin typeface="+mn-ea"/>
                <a:ea typeface="+mn-ea"/>
              </a:rPr>
              <a:t>BS</a:t>
            </a:r>
            <a:r>
              <a:rPr lang="ko-KR" altLang="en-US" sz="1100">
                <a:latin typeface="+mn-ea"/>
                <a:ea typeface="+mn-ea"/>
              </a:rPr>
              <a:t>를 이용하여 데이터를 문자열 형식으로 추출합니다</a:t>
            </a:r>
            <a:r>
              <a:rPr lang="en-US" altLang="ko-KR" sz="1100">
                <a:latin typeface="+mn-ea"/>
                <a:ea typeface="+mn-ea"/>
              </a:rPr>
              <a:t>.</a:t>
            </a:r>
            <a:endParaRPr lang="ko-KR" altLang="en-US" sz="1100" dirty="0">
              <a:latin typeface="+mn-ea"/>
              <a:ea typeface="+mn-ea"/>
            </a:endParaRPr>
          </a:p>
        </p:txBody>
      </p:sp>
      <p:cxnSp>
        <p:nvCxnSpPr>
          <p:cNvPr id="29" name="직선 화살표 연결선 28">
            <a:extLst>
              <a:ext uri="{FF2B5EF4-FFF2-40B4-BE49-F238E27FC236}">
                <a16:creationId xmlns:a16="http://schemas.microsoft.com/office/drawing/2014/main" id="{D0B582D0-7BBB-4458-B13D-A541BBBE2C91}"/>
              </a:ext>
            </a:extLst>
          </p:cNvPr>
          <p:cNvCxnSpPr>
            <a:cxnSpLocks/>
          </p:cNvCxnSpPr>
          <p:nvPr/>
        </p:nvCxnSpPr>
        <p:spPr>
          <a:xfrm>
            <a:off x="2258948" y="2778188"/>
            <a:ext cx="64807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tailEnd type="triangl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CF99E19A-19EA-48FA-ACB4-878927361E6E}"/>
              </a:ext>
            </a:extLst>
          </p:cNvPr>
          <p:cNvSpPr txBox="1"/>
          <p:nvPr/>
        </p:nvSpPr>
        <p:spPr>
          <a:xfrm>
            <a:off x="2843808" y="2663334"/>
            <a:ext cx="41209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>
                <a:latin typeface="+mn-ea"/>
                <a:ea typeface="+mn-ea"/>
              </a:rPr>
              <a:t>가격 추출 사용자 정의 함수입니다</a:t>
            </a:r>
            <a:r>
              <a:rPr lang="en-US" altLang="ko-KR" sz="1100">
                <a:latin typeface="+mn-ea"/>
                <a:ea typeface="+mn-ea"/>
              </a:rPr>
              <a:t>.</a:t>
            </a:r>
            <a:endParaRPr lang="ko-KR" altLang="en-US" sz="1100" dirty="0">
              <a:latin typeface="+mn-ea"/>
              <a:ea typeface="+mn-ea"/>
            </a:endParaRPr>
          </a:p>
        </p:txBody>
      </p: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6B7A9DB6-BF8F-4FF3-BA2B-BE174A2E8959}"/>
              </a:ext>
            </a:extLst>
          </p:cNvPr>
          <p:cNvCxnSpPr>
            <a:cxnSpLocks/>
          </p:cNvCxnSpPr>
          <p:nvPr/>
        </p:nvCxnSpPr>
        <p:spPr>
          <a:xfrm>
            <a:off x="3209865" y="3933056"/>
            <a:ext cx="64807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A560D3AA-B8A2-4204-B60B-A391AFFB6202}"/>
              </a:ext>
            </a:extLst>
          </p:cNvPr>
          <p:cNvSpPr txBox="1"/>
          <p:nvPr/>
        </p:nvSpPr>
        <p:spPr>
          <a:xfrm>
            <a:off x="3779912" y="3743454"/>
            <a:ext cx="41209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>
                <a:latin typeface="+mn-ea"/>
                <a:ea typeface="+mn-ea"/>
              </a:rPr>
              <a:t>웹드라이버 옵션 설정을 위해 불러옵니다</a:t>
            </a:r>
            <a:r>
              <a:rPr lang="en-US" altLang="ko-KR" sz="1100">
                <a:latin typeface="+mn-ea"/>
                <a:ea typeface="+mn-ea"/>
              </a:rPr>
              <a:t>.</a:t>
            </a:r>
            <a:endParaRPr lang="ko-KR" altLang="en-US" sz="1100" dirty="0">
              <a:latin typeface="+mn-ea"/>
              <a:ea typeface="+mn-ea"/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A851A04F-AED5-4A4E-BAA7-3C3E7F4DCC36}"/>
              </a:ext>
            </a:extLst>
          </p:cNvPr>
          <p:cNvSpPr/>
          <p:nvPr/>
        </p:nvSpPr>
        <p:spPr>
          <a:xfrm>
            <a:off x="755649" y="4024435"/>
            <a:ext cx="2454215" cy="314351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1" lang="ko-KR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latin typeface="Times New Roman"/>
              <a:ea typeface="굴림"/>
            </a:endParaRPr>
          </a:p>
        </p:txBody>
      </p:sp>
      <p:cxnSp>
        <p:nvCxnSpPr>
          <p:cNvPr id="34" name="직선 화살표 연결선 33">
            <a:extLst>
              <a:ext uri="{FF2B5EF4-FFF2-40B4-BE49-F238E27FC236}">
                <a16:creationId xmlns:a16="http://schemas.microsoft.com/office/drawing/2014/main" id="{F11AB63D-F9A6-4B6A-93A9-7CD850FF15F9}"/>
              </a:ext>
            </a:extLst>
          </p:cNvPr>
          <p:cNvCxnSpPr>
            <a:cxnSpLocks/>
          </p:cNvCxnSpPr>
          <p:nvPr/>
        </p:nvCxnSpPr>
        <p:spPr>
          <a:xfrm>
            <a:off x="3203848" y="4338786"/>
            <a:ext cx="64807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EC0EE39F-C579-422A-AF27-624BE9BFE813}"/>
              </a:ext>
            </a:extLst>
          </p:cNvPr>
          <p:cNvSpPr txBox="1"/>
          <p:nvPr/>
        </p:nvSpPr>
        <p:spPr>
          <a:xfrm>
            <a:off x="3763391" y="4149080"/>
            <a:ext cx="41209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>
                <a:latin typeface="+mn-ea"/>
                <a:ea typeface="+mn-ea"/>
              </a:rPr>
              <a:t>메모리 절약을 위해 브라우저창 제거 및 </a:t>
            </a:r>
            <a:r>
              <a:rPr lang="en-US" altLang="ko-KR" sz="1100">
                <a:latin typeface="+mn-ea"/>
                <a:ea typeface="+mn-ea"/>
              </a:rPr>
              <a:t>gpu</a:t>
            </a:r>
            <a:r>
              <a:rPr lang="ko-KR" altLang="en-US" sz="1100">
                <a:latin typeface="+mn-ea"/>
                <a:ea typeface="+mn-ea"/>
              </a:rPr>
              <a:t>가속을 해제합니다</a:t>
            </a:r>
            <a:r>
              <a:rPr lang="en-US" altLang="ko-KR" sz="1100">
                <a:latin typeface="+mn-ea"/>
                <a:ea typeface="+mn-ea"/>
              </a:rPr>
              <a:t>.</a:t>
            </a:r>
            <a:endParaRPr lang="ko-KR" altLang="en-US" sz="1100" dirty="0">
              <a:latin typeface="+mn-ea"/>
              <a:ea typeface="+mn-ea"/>
            </a:endParaRPr>
          </a:p>
        </p:txBody>
      </p:sp>
      <p:cxnSp>
        <p:nvCxnSpPr>
          <p:cNvPr id="36" name="직선 화살표 연결선 35">
            <a:extLst>
              <a:ext uri="{FF2B5EF4-FFF2-40B4-BE49-F238E27FC236}">
                <a16:creationId xmlns:a16="http://schemas.microsoft.com/office/drawing/2014/main" id="{C0ECF9AA-9A72-412C-ACAD-3E59FB3B422D}"/>
              </a:ext>
            </a:extLst>
          </p:cNvPr>
          <p:cNvCxnSpPr>
            <a:cxnSpLocks/>
          </p:cNvCxnSpPr>
          <p:nvPr/>
        </p:nvCxnSpPr>
        <p:spPr>
          <a:xfrm>
            <a:off x="7164288" y="4586164"/>
            <a:ext cx="0" cy="4320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55D83F5C-6354-47DF-8D6F-AB893250DD00}"/>
              </a:ext>
            </a:extLst>
          </p:cNvPr>
          <p:cNvSpPr txBox="1"/>
          <p:nvPr/>
        </p:nvSpPr>
        <p:spPr>
          <a:xfrm>
            <a:off x="6300192" y="5062881"/>
            <a:ext cx="41209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>
                <a:latin typeface="+mn-ea"/>
                <a:ea typeface="+mn-ea"/>
              </a:rPr>
              <a:t>크롬 브라우저를 불러옵니다</a:t>
            </a:r>
            <a:r>
              <a:rPr lang="en-US" altLang="ko-KR" sz="1100">
                <a:latin typeface="+mn-ea"/>
                <a:ea typeface="+mn-ea"/>
              </a:rPr>
              <a:t>.</a:t>
            </a:r>
            <a:endParaRPr lang="ko-KR" altLang="en-US" sz="11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92127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내용 개체 틀 34">
            <a:extLst>
              <a:ext uri="{FF2B5EF4-FFF2-40B4-BE49-F238E27FC236}">
                <a16:creationId xmlns:a16="http://schemas.microsoft.com/office/drawing/2014/main" id="{A5BC4504-3F43-4E3D-84BC-C73F863103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360952"/>
            <a:ext cx="4963218" cy="5020376"/>
          </a:xfr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BF137927-30A5-46F8-8554-76F54D08E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코드</a:t>
            </a:r>
            <a:r>
              <a:rPr lang="en-US" altLang="ko-KR"/>
              <a:t>(2)</a:t>
            </a:r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73AA33EC-3548-475F-8D73-1C3DF0004614}"/>
              </a:ext>
            </a:extLst>
          </p:cNvPr>
          <p:cNvSpPr/>
          <p:nvPr/>
        </p:nvSpPr>
        <p:spPr>
          <a:xfrm>
            <a:off x="744364" y="1340768"/>
            <a:ext cx="3251572" cy="99245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1" lang="ko-KR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latin typeface="Times New Roman"/>
              <a:ea typeface="굴림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E377C1-223A-446A-8AC3-143E65041E05}"/>
              </a:ext>
            </a:extLst>
          </p:cNvPr>
          <p:cNvSpPr txBox="1"/>
          <p:nvPr/>
        </p:nvSpPr>
        <p:spPr>
          <a:xfrm>
            <a:off x="4483471" y="1988840"/>
            <a:ext cx="41209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>
                <a:latin typeface="+mn-ea"/>
                <a:ea typeface="+mn-ea"/>
              </a:rPr>
              <a:t>타겟으로 잡을 코인의 거래소 주소를 가져오면 파싱합니다</a:t>
            </a:r>
            <a:r>
              <a:rPr lang="en-US" altLang="ko-KR" sz="1100">
                <a:latin typeface="+mn-ea"/>
                <a:ea typeface="+mn-ea"/>
              </a:rPr>
              <a:t>.</a:t>
            </a:r>
          </a:p>
          <a:p>
            <a:r>
              <a:rPr lang="en-US" altLang="ko-KR" sz="1100">
                <a:latin typeface="+mn-ea"/>
                <a:ea typeface="+mn-ea"/>
              </a:rPr>
              <a:t>JavaScript </a:t>
            </a:r>
            <a:r>
              <a:rPr lang="ko-KR" altLang="en-US" sz="1100">
                <a:latin typeface="+mn-ea"/>
                <a:ea typeface="+mn-ea"/>
              </a:rPr>
              <a:t>로드를 위해 </a:t>
            </a:r>
            <a:r>
              <a:rPr lang="en-US" altLang="ko-KR" sz="1100">
                <a:latin typeface="+mn-ea"/>
                <a:ea typeface="+mn-ea"/>
              </a:rPr>
              <a:t>2</a:t>
            </a:r>
            <a:r>
              <a:rPr lang="ko-KR" altLang="en-US" sz="1100">
                <a:latin typeface="+mn-ea"/>
                <a:ea typeface="+mn-ea"/>
              </a:rPr>
              <a:t>초간 기다리도록 하였습니다</a:t>
            </a:r>
            <a:r>
              <a:rPr lang="en-US" altLang="ko-KR" sz="1100">
                <a:latin typeface="+mn-ea"/>
                <a:ea typeface="+mn-ea"/>
              </a:rPr>
              <a:t>.</a:t>
            </a:r>
            <a:endParaRPr lang="ko-KR" altLang="en-US" sz="1100" dirty="0">
              <a:latin typeface="+mn-ea"/>
              <a:ea typeface="+mn-ea"/>
            </a:endParaRPr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5F9AEFEF-B358-4566-8606-7DD2926F43BC}"/>
              </a:ext>
            </a:extLst>
          </p:cNvPr>
          <p:cNvCxnSpPr>
            <a:cxnSpLocks/>
          </p:cNvCxnSpPr>
          <p:nvPr/>
        </p:nvCxnSpPr>
        <p:spPr>
          <a:xfrm>
            <a:off x="3851920" y="2333220"/>
            <a:ext cx="64807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tailEnd type="triangle"/>
          </a:ln>
          <a:effectLst/>
        </p:spPr>
      </p:cxn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D90AEB20-66CC-4860-8401-FA419B63B2F9}"/>
              </a:ext>
            </a:extLst>
          </p:cNvPr>
          <p:cNvCxnSpPr>
            <a:cxnSpLocks/>
          </p:cNvCxnSpPr>
          <p:nvPr/>
        </p:nvCxnSpPr>
        <p:spPr>
          <a:xfrm>
            <a:off x="4131053" y="2564904"/>
            <a:ext cx="64807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4986332-16C5-4DCA-80E8-53DBC3234225}"/>
              </a:ext>
            </a:extLst>
          </p:cNvPr>
          <p:cNvSpPr txBox="1"/>
          <p:nvPr/>
        </p:nvSpPr>
        <p:spPr>
          <a:xfrm>
            <a:off x="4772198" y="2434099"/>
            <a:ext cx="41209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>
                <a:latin typeface="+mn-ea"/>
                <a:ea typeface="+mn-ea"/>
              </a:rPr>
              <a:t>파싱한 데이터에서 코인데이터를 추출합니다</a:t>
            </a:r>
            <a:r>
              <a:rPr lang="en-US" altLang="ko-KR" sz="1100">
                <a:latin typeface="+mn-ea"/>
                <a:ea typeface="+mn-ea"/>
              </a:rPr>
              <a:t>.</a:t>
            </a:r>
            <a:endParaRPr lang="ko-KR" altLang="en-US" sz="1100" dirty="0">
              <a:latin typeface="+mn-ea"/>
              <a:ea typeface="+mn-ea"/>
            </a:endParaRPr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D3822891-8320-4E60-A211-B06BAD3A3C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673986"/>
            <a:ext cx="2411760" cy="966328"/>
          </a:xfrm>
          <a:prstGeom prst="rect">
            <a:avLst/>
          </a:prstGeom>
        </p:spPr>
      </p:pic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B38540DB-AC83-4015-B3C1-44F3CB47DE3F}"/>
              </a:ext>
            </a:extLst>
          </p:cNvPr>
          <p:cNvCxnSpPr/>
          <p:nvPr/>
        </p:nvCxnSpPr>
        <p:spPr>
          <a:xfrm>
            <a:off x="6948264" y="2780928"/>
            <a:ext cx="1800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</a:ln>
          <a:effectLst/>
        </p:spPr>
      </p:cxn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D670BFBA-D292-46A6-9E22-E96F621E4440}"/>
              </a:ext>
            </a:extLst>
          </p:cNvPr>
          <p:cNvCxnSpPr>
            <a:cxnSpLocks/>
          </p:cNvCxnSpPr>
          <p:nvPr/>
        </p:nvCxnSpPr>
        <p:spPr>
          <a:xfrm>
            <a:off x="3635896" y="2780928"/>
            <a:ext cx="64807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CCA3F15-E106-4448-871E-D9C09C774E6D}"/>
              </a:ext>
            </a:extLst>
          </p:cNvPr>
          <p:cNvSpPr txBox="1"/>
          <p:nvPr/>
        </p:nvSpPr>
        <p:spPr>
          <a:xfrm>
            <a:off x="4211960" y="2636912"/>
            <a:ext cx="41209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>
                <a:latin typeface="+mn-ea"/>
                <a:ea typeface="+mn-ea"/>
              </a:rPr>
              <a:t>추출데이터에서 </a:t>
            </a:r>
            <a:r>
              <a:rPr lang="en-US" altLang="ko-KR" sz="1100">
                <a:latin typeface="+mn-ea"/>
                <a:ea typeface="+mn-ea"/>
              </a:rPr>
              <a:t>html</a:t>
            </a:r>
            <a:r>
              <a:rPr lang="ko-KR" altLang="en-US" sz="1100">
                <a:latin typeface="+mn-ea"/>
                <a:ea typeface="+mn-ea"/>
              </a:rPr>
              <a:t>태그를 제거합니다</a:t>
            </a:r>
            <a:r>
              <a:rPr lang="en-US" altLang="ko-KR" sz="1100">
                <a:latin typeface="+mn-ea"/>
                <a:ea typeface="+mn-ea"/>
              </a:rPr>
              <a:t>.</a:t>
            </a:r>
            <a:endParaRPr lang="ko-KR" altLang="en-US" sz="1100" dirty="0">
              <a:latin typeface="+mn-ea"/>
              <a:ea typeface="+mn-ea"/>
            </a:endParaRPr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09BF7BD3-26B5-4519-B1A7-38A962D6B5FE}"/>
              </a:ext>
            </a:extLst>
          </p:cNvPr>
          <p:cNvCxnSpPr>
            <a:cxnSpLocks/>
          </p:cNvCxnSpPr>
          <p:nvPr/>
        </p:nvCxnSpPr>
        <p:spPr>
          <a:xfrm>
            <a:off x="2483768" y="2924944"/>
            <a:ext cx="64807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662EEC7-7431-4A2B-9837-E187DBF472CB}"/>
              </a:ext>
            </a:extLst>
          </p:cNvPr>
          <p:cNvSpPr txBox="1"/>
          <p:nvPr/>
        </p:nvSpPr>
        <p:spPr>
          <a:xfrm>
            <a:off x="3131840" y="2806190"/>
            <a:ext cx="41209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>
                <a:latin typeface="+mn-ea"/>
                <a:ea typeface="+mn-ea"/>
              </a:rPr>
              <a:t>위에서 생성했던 사용자 정의함수</a:t>
            </a:r>
            <a:r>
              <a:rPr lang="en-US" altLang="ko-KR" sz="1100">
                <a:latin typeface="+mn-ea"/>
                <a:ea typeface="+mn-ea"/>
              </a:rPr>
              <a:t>(</a:t>
            </a:r>
            <a:r>
              <a:rPr lang="ko-KR" altLang="en-US" sz="1100">
                <a:latin typeface="+mn-ea"/>
                <a:ea typeface="+mn-ea"/>
              </a:rPr>
              <a:t>가격</a:t>
            </a:r>
            <a:r>
              <a:rPr lang="en-US" altLang="ko-KR" sz="1100">
                <a:latin typeface="+mn-ea"/>
                <a:ea typeface="+mn-ea"/>
              </a:rPr>
              <a:t>)</a:t>
            </a:r>
            <a:r>
              <a:rPr lang="ko-KR" altLang="en-US" sz="1100">
                <a:latin typeface="+mn-ea"/>
                <a:ea typeface="+mn-ea"/>
              </a:rPr>
              <a:t>를 불러와</a:t>
            </a:r>
            <a:endParaRPr lang="en-US" altLang="ko-KR" sz="1100">
              <a:latin typeface="+mn-ea"/>
              <a:ea typeface="+mn-ea"/>
            </a:endParaRPr>
          </a:p>
          <a:p>
            <a:r>
              <a:rPr lang="ko-KR" altLang="en-US" sz="1100">
                <a:latin typeface="+mn-ea"/>
                <a:ea typeface="+mn-ea"/>
              </a:rPr>
              <a:t>코인 가격을 가져옵니다</a:t>
            </a:r>
            <a:r>
              <a:rPr lang="en-US" altLang="ko-KR" sz="1100">
                <a:latin typeface="+mn-ea"/>
                <a:ea typeface="+mn-ea"/>
              </a:rPr>
              <a:t>.</a:t>
            </a:r>
            <a:endParaRPr lang="ko-KR" altLang="en-US" sz="1100" dirty="0">
              <a:latin typeface="+mn-ea"/>
              <a:ea typeface="+mn-ea"/>
            </a:endParaRPr>
          </a:p>
        </p:txBody>
      </p:sp>
      <p:cxnSp>
        <p:nvCxnSpPr>
          <p:cNvPr id="24" name="직선 화살표 연결선 23">
            <a:extLst>
              <a:ext uri="{FF2B5EF4-FFF2-40B4-BE49-F238E27FC236}">
                <a16:creationId xmlns:a16="http://schemas.microsoft.com/office/drawing/2014/main" id="{5C23248E-C770-45C8-B1C1-2C9A346EE49B}"/>
              </a:ext>
            </a:extLst>
          </p:cNvPr>
          <p:cNvCxnSpPr>
            <a:cxnSpLocks/>
          </p:cNvCxnSpPr>
          <p:nvPr/>
        </p:nvCxnSpPr>
        <p:spPr>
          <a:xfrm>
            <a:off x="4677060" y="3237077"/>
            <a:ext cx="51526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tailEnd type="triangle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2BCA8F6-F96C-4C21-8290-C8E6A5068118}"/>
              </a:ext>
            </a:extLst>
          </p:cNvPr>
          <p:cNvSpPr txBox="1"/>
          <p:nvPr/>
        </p:nvSpPr>
        <p:spPr>
          <a:xfrm>
            <a:off x="5147405" y="3101335"/>
            <a:ext cx="41209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>
                <a:latin typeface="+mn-ea"/>
                <a:ea typeface="+mn-ea"/>
              </a:rPr>
              <a:t>가격을 출력합니다</a:t>
            </a:r>
            <a:r>
              <a:rPr lang="en-US" altLang="ko-KR" sz="1100">
                <a:latin typeface="+mn-ea"/>
                <a:ea typeface="+mn-ea"/>
              </a:rPr>
              <a:t>.</a:t>
            </a:r>
            <a:endParaRPr lang="ko-KR" altLang="en-US" sz="1100" dirty="0">
              <a:latin typeface="+mn-ea"/>
              <a:ea typeface="+mn-ea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E6EA28A4-AFEB-4F7F-A94D-93B0BFBF08BD}"/>
              </a:ext>
            </a:extLst>
          </p:cNvPr>
          <p:cNvSpPr/>
          <p:nvPr/>
        </p:nvSpPr>
        <p:spPr>
          <a:xfrm>
            <a:off x="773491" y="3532329"/>
            <a:ext cx="4924695" cy="45478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1" lang="ko-KR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latin typeface="Times New Roman"/>
              <a:ea typeface="굴림"/>
            </a:endParaRPr>
          </a:p>
        </p:txBody>
      </p:sp>
      <p:cxnSp>
        <p:nvCxnSpPr>
          <p:cNvPr id="28" name="직선 화살표 연결선 27">
            <a:extLst>
              <a:ext uri="{FF2B5EF4-FFF2-40B4-BE49-F238E27FC236}">
                <a16:creationId xmlns:a16="http://schemas.microsoft.com/office/drawing/2014/main" id="{EFCBB8CA-135D-4B1E-B2B1-8B14F5040F96}"/>
              </a:ext>
            </a:extLst>
          </p:cNvPr>
          <p:cNvCxnSpPr>
            <a:cxnSpLocks/>
          </p:cNvCxnSpPr>
          <p:nvPr/>
        </p:nvCxnSpPr>
        <p:spPr>
          <a:xfrm>
            <a:off x="5440552" y="3988500"/>
            <a:ext cx="51526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tailEnd type="triangle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BB0DFC34-C900-469C-9E02-79E99CFEA87F}"/>
              </a:ext>
            </a:extLst>
          </p:cNvPr>
          <p:cNvSpPr txBox="1"/>
          <p:nvPr/>
        </p:nvSpPr>
        <p:spPr>
          <a:xfrm>
            <a:off x="5877631" y="3821652"/>
            <a:ext cx="41209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>
                <a:latin typeface="+mn-ea"/>
                <a:ea typeface="+mn-ea"/>
              </a:rPr>
              <a:t>상한가와 하한가를 설정합니다</a:t>
            </a:r>
            <a:r>
              <a:rPr lang="en-US" altLang="ko-KR" sz="1100">
                <a:latin typeface="+mn-ea"/>
                <a:ea typeface="+mn-ea"/>
              </a:rPr>
              <a:t>.</a:t>
            </a:r>
            <a:endParaRPr lang="ko-KR" altLang="en-US" sz="1100" dirty="0">
              <a:latin typeface="+mn-ea"/>
              <a:ea typeface="+mn-ea"/>
            </a:endParaRPr>
          </a:p>
        </p:txBody>
      </p:sp>
      <p:cxnSp>
        <p:nvCxnSpPr>
          <p:cNvPr id="30" name="직선 화살표 연결선 29">
            <a:extLst>
              <a:ext uri="{FF2B5EF4-FFF2-40B4-BE49-F238E27FC236}">
                <a16:creationId xmlns:a16="http://schemas.microsoft.com/office/drawing/2014/main" id="{E7FBB4E5-A429-4ACC-8429-F376FD81149D}"/>
              </a:ext>
            </a:extLst>
          </p:cNvPr>
          <p:cNvCxnSpPr>
            <a:cxnSpLocks/>
          </p:cNvCxnSpPr>
          <p:nvPr/>
        </p:nvCxnSpPr>
        <p:spPr>
          <a:xfrm>
            <a:off x="5292080" y="5949280"/>
            <a:ext cx="51526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tailEnd type="triangle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54A1DAD-391C-4F57-9CA5-0D842561D3D0}"/>
              </a:ext>
            </a:extLst>
          </p:cNvPr>
          <p:cNvSpPr txBox="1"/>
          <p:nvPr/>
        </p:nvSpPr>
        <p:spPr>
          <a:xfrm>
            <a:off x="5748037" y="5818475"/>
            <a:ext cx="41209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>
                <a:latin typeface="+mn-ea"/>
                <a:ea typeface="+mn-ea"/>
              </a:rPr>
              <a:t>over,</a:t>
            </a:r>
            <a:r>
              <a:rPr lang="ko-KR" altLang="en-US" sz="1100">
                <a:latin typeface="+mn-ea"/>
                <a:ea typeface="+mn-ea"/>
              </a:rPr>
              <a:t> </a:t>
            </a:r>
            <a:r>
              <a:rPr lang="en-US" altLang="ko-KR" sz="1100">
                <a:latin typeface="+mn-ea"/>
                <a:ea typeface="+mn-ea"/>
              </a:rPr>
              <a:t>under</a:t>
            </a:r>
            <a:r>
              <a:rPr lang="ko-KR" altLang="en-US" sz="1100">
                <a:latin typeface="+mn-ea"/>
                <a:ea typeface="+mn-ea"/>
              </a:rPr>
              <a:t>시 경고 메시지를 출력하여 알려줍니다</a:t>
            </a:r>
            <a:r>
              <a:rPr lang="en-US" altLang="ko-KR" sz="1100">
                <a:latin typeface="+mn-ea"/>
                <a:ea typeface="+mn-ea"/>
              </a:rPr>
              <a:t>.</a:t>
            </a:r>
            <a:endParaRPr lang="ko-KR" altLang="en-US" sz="1100" dirty="0">
              <a:latin typeface="+mn-ea"/>
              <a:ea typeface="+mn-ea"/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7D45ABF2-B510-4572-A0AA-CD0A01290508}"/>
              </a:ext>
            </a:extLst>
          </p:cNvPr>
          <p:cNvSpPr/>
          <p:nvPr/>
        </p:nvSpPr>
        <p:spPr>
          <a:xfrm>
            <a:off x="726332" y="4191769"/>
            <a:ext cx="4045865" cy="162670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1" lang="ko-KR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latin typeface="Times New Roman"/>
              <a:ea typeface="굴림"/>
            </a:endParaRPr>
          </a:p>
        </p:txBody>
      </p:sp>
      <p:cxnSp>
        <p:nvCxnSpPr>
          <p:cNvPr id="37" name="직선 화살표 연결선 36">
            <a:extLst>
              <a:ext uri="{FF2B5EF4-FFF2-40B4-BE49-F238E27FC236}">
                <a16:creationId xmlns:a16="http://schemas.microsoft.com/office/drawing/2014/main" id="{69513346-8D9D-4E50-9989-7E9791136F2B}"/>
              </a:ext>
            </a:extLst>
          </p:cNvPr>
          <p:cNvCxnSpPr>
            <a:cxnSpLocks/>
          </p:cNvCxnSpPr>
          <p:nvPr/>
        </p:nvCxnSpPr>
        <p:spPr>
          <a:xfrm>
            <a:off x="4772197" y="5085184"/>
            <a:ext cx="51526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E5E48006-4A5C-4B21-AD35-A52320657B69}"/>
              </a:ext>
            </a:extLst>
          </p:cNvPr>
          <p:cNvSpPr txBox="1"/>
          <p:nvPr/>
        </p:nvSpPr>
        <p:spPr>
          <a:xfrm>
            <a:off x="5245496" y="4455983"/>
            <a:ext cx="412097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>
                <a:latin typeface="+mn-ea"/>
                <a:ea typeface="+mn-ea"/>
              </a:rPr>
              <a:t>가격을 계속 가져오도록 </a:t>
            </a:r>
            <a:r>
              <a:rPr lang="en-US" altLang="ko-KR" sz="1100">
                <a:latin typeface="+mn-ea"/>
                <a:ea typeface="+mn-ea"/>
              </a:rPr>
              <a:t>while</a:t>
            </a:r>
            <a:r>
              <a:rPr lang="ko-KR" altLang="en-US" sz="1100">
                <a:latin typeface="+mn-ea"/>
                <a:ea typeface="+mn-ea"/>
              </a:rPr>
              <a:t>문을 설정하였습니다</a:t>
            </a:r>
            <a:r>
              <a:rPr lang="en-US" altLang="ko-KR" sz="1100">
                <a:latin typeface="+mn-ea"/>
                <a:ea typeface="+mn-ea"/>
              </a:rPr>
              <a:t>.</a:t>
            </a:r>
          </a:p>
          <a:p>
            <a:r>
              <a:rPr lang="ko-KR" altLang="en-US" sz="1100">
                <a:latin typeface="+mn-ea"/>
                <a:ea typeface="+mn-ea"/>
              </a:rPr>
              <a:t>페이지를 다시 파싱하고</a:t>
            </a:r>
            <a:endParaRPr lang="en-US" altLang="ko-KR" sz="1100">
              <a:latin typeface="+mn-ea"/>
              <a:ea typeface="+mn-ea"/>
            </a:endParaRPr>
          </a:p>
          <a:p>
            <a:r>
              <a:rPr lang="en-US" altLang="ko-KR" sz="1100">
                <a:latin typeface="+mn-ea"/>
                <a:ea typeface="+mn-ea"/>
              </a:rPr>
              <a:t>function_price</a:t>
            </a:r>
            <a:r>
              <a:rPr lang="ko-KR" altLang="en-US" sz="1100">
                <a:latin typeface="+mn-ea"/>
                <a:ea typeface="+mn-ea"/>
              </a:rPr>
              <a:t>를 사용하여 가격을 가져온 후</a:t>
            </a:r>
            <a:r>
              <a:rPr lang="en-US" altLang="ko-KR" sz="1100">
                <a:latin typeface="+mn-ea"/>
                <a:ea typeface="+mn-ea"/>
              </a:rPr>
              <a:t>,</a:t>
            </a:r>
          </a:p>
          <a:p>
            <a:r>
              <a:rPr lang="ko-KR" altLang="en-US" sz="1100">
                <a:latin typeface="+mn-ea"/>
                <a:ea typeface="+mn-ea"/>
              </a:rPr>
              <a:t>조건문에 부합하면 루프를 빠져나오도록</a:t>
            </a:r>
            <a:endParaRPr lang="en-US" altLang="ko-KR" sz="1100">
              <a:latin typeface="+mn-ea"/>
              <a:ea typeface="+mn-ea"/>
            </a:endParaRPr>
          </a:p>
          <a:p>
            <a:r>
              <a:rPr lang="ko-KR" altLang="en-US" sz="1100">
                <a:latin typeface="+mn-ea"/>
                <a:ea typeface="+mn-ea"/>
              </a:rPr>
              <a:t>하였습니다</a:t>
            </a:r>
            <a:r>
              <a:rPr lang="en-US" altLang="ko-KR" sz="1100">
                <a:latin typeface="+mn-ea"/>
                <a:ea typeface="+mn-ea"/>
              </a:rPr>
              <a:t>.</a:t>
            </a:r>
          </a:p>
          <a:p>
            <a:r>
              <a:rPr lang="ko-KR" altLang="en-US" sz="1100">
                <a:latin typeface="+mn-ea"/>
                <a:ea typeface="+mn-ea"/>
              </a:rPr>
              <a:t>과도한 리프레시로 인한 </a:t>
            </a:r>
            <a:r>
              <a:rPr lang="en-US" altLang="ko-KR" sz="1100">
                <a:latin typeface="+mn-ea"/>
                <a:ea typeface="+mn-ea"/>
              </a:rPr>
              <a:t>ip</a:t>
            </a:r>
            <a:r>
              <a:rPr lang="ko-KR" altLang="en-US" sz="1100">
                <a:latin typeface="+mn-ea"/>
                <a:ea typeface="+mn-ea"/>
              </a:rPr>
              <a:t>블락을 막기 위해</a:t>
            </a:r>
            <a:endParaRPr lang="en-US" altLang="ko-KR" sz="1100">
              <a:latin typeface="+mn-ea"/>
              <a:ea typeface="+mn-ea"/>
            </a:endParaRPr>
          </a:p>
          <a:p>
            <a:r>
              <a:rPr lang="en-US" altLang="ko-KR" sz="1100">
                <a:latin typeface="+mn-ea"/>
                <a:ea typeface="+mn-ea"/>
              </a:rPr>
              <a:t>10</a:t>
            </a:r>
            <a:r>
              <a:rPr lang="ko-KR" altLang="en-US" sz="1100">
                <a:latin typeface="+mn-ea"/>
                <a:ea typeface="+mn-ea"/>
              </a:rPr>
              <a:t>초 대기를 설정하였습니다</a:t>
            </a:r>
            <a:r>
              <a:rPr lang="en-US" altLang="ko-KR" sz="1100">
                <a:latin typeface="+mn-ea"/>
                <a:ea typeface="+mn-ea"/>
              </a:rPr>
              <a:t>.</a:t>
            </a:r>
            <a:endParaRPr lang="ko-KR" altLang="en-US" sz="1100" dirty="0">
              <a:latin typeface="+mn-ea"/>
              <a:ea typeface="+mn-ea"/>
            </a:endParaRPr>
          </a:p>
        </p:txBody>
      </p:sp>
      <p:cxnSp>
        <p:nvCxnSpPr>
          <p:cNvPr id="39" name="직선 화살표 연결선 38">
            <a:extLst>
              <a:ext uri="{FF2B5EF4-FFF2-40B4-BE49-F238E27FC236}">
                <a16:creationId xmlns:a16="http://schemas.microsoft.com/office/drawing/2014/main" id="{1878C5FD-0011-4A89-BBF2-521C940BDF58}"/>
              </a:ext>
            </a:extLst>
          </p:cNvPr>
          <p:cNvCxnSpPr>
            <a:cxnSpLocks/>
          </p:cNvCxnSpPr>
          <p:nvPr/>
        </p:nvCxnSpPr>
        <p:spPr>
          <a:xfrm>
            <a:off x="1691680" y="6296109"/>
            <a:ext cx="51526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7359D86A-38DC-446C-AF83-A509EFC372BC}"/>
              </a:ext>
            </a:extLst>
          </p:cNvPr>
          <p:cNvSpPr txBox="1"/>
          <p:nvPr/>
        </p:nvSpPr>
        <p:spPr>
          <a:xfrm>
            <a:off x="2147637" y="6165304"/>
            <a:ext cx="43685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>
                <a:latin typeface="+mn-ea"/>
                <a:ea typeface="+mn-ea"/>
              </a:rPr>
              <a:t>웹페이지가 나오지 않으므로 코드상으로 종료시켜주어야 합니다</a:t>
            </a:r>
            <a:r>
              <a:rPr lang="en-US" altLang="ko-KR" sz="1100">
                <a:latin typeface="+mn-ea"/>
                <a:ea typeface="+mn-ea"/>
              </a:rPr>
              <a:t>.</a:t>
            </a:r>
            <a:endParaRPr lang="ko-KR" altLang="en-US" sz="11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45991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28FEAAC-B40A-4415-8969-FFBA15D58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실행 결과</a:t>
            </a:r>
            <a:r>
              <a:rPr lang="en-US" altLang="ko-KR"/>
              <a:t>(1)</a:t>
            </a:r>
            <a:endParaRPr lang="ko-KR" altLang="en-US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EAEDF860-142C-4468-A0B2-C39CD4DF7E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50" y="1052736"/>
            <a:ext cx="7991475" cy="4175872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C0FCBE4-6ECF-47F9-B799-E8D3D5CB52C2}"/>
              </a:ext>
            </a:extLst>
          </p:cNvPr>
          <p:cNvSpPr txBox="1"/>
          <p:nvPr/>
        </p:nvSpPr>
        <p:spPr>
          <a:xfrm>
            <a:off x="755650" y="5283833"/>
            <a:ext cx="7200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>
                <a:latin typeface="+mn-ea"/>
                <a:ea typeface="+mn-ea"/>
              </a:rPr>
              <a:t>실행은 잘 되지만 특정 오류로 인하여 페이지 리프레시때마다 오류메세지가 출력되는것을 볼 수 있습니다</a:t>
            </a:r>
            <a:r>
              <a:rPr lang="en-US" altLang="ko-KR" sz="1600">
                <a:latin typeface="+mn-ea"/>
                <a:ea typeface="+mn-ea"/>
              </a:rPr>
              <a:t>.</a:t>
            </a:r>
            <a:endParaRPr lang="ko-KR" altLang="en-US" sz="1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0906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053486-78DA-4031-8A3D-8EC4339AD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오류 분석</a:t>
            </a: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53573A3F-8951-42F6-A967-FD3A4CF2A1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269" y="1268760"/>
            <a:ext cx="7991475" cy="287023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9AEEE4-9EB6-4CAA-893A-F07BB4730072}"/>
              </a:ext>
            </a:extLst>
          </p:cNvPr>
          <p:cNvSpPr txBox="1"/>
          <p:nvPr/>
        </p:nvSpPr>
        <p:spPr>
          <a:xfrm>
            <a:off x="719690" y="4248662"/>
            <a:ext cx="73807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>
                <a:latin typeface="+mn-ea"/>
                <a:ea typeface="+mn-ea"/>
              </a:rPr>
              <a:t>크롬 브라우저 로드시 메모리 절약을 위해 </a:t>
            </a:r>
            <a:r>
              <a:rPr lang="en-US" altLang="ko-KR" sz="1600">
                <a:latin typeface="+mn-ea"/>
                <a:ea typeface="+mn-ea"/>
              </a:rPr>
              <a:t>headless </a:t>
            </a:r>
            <a:r>
              <a:rPr lang="ko-KR" altLang="en-US" sz="1600">
                <a:latin typeface="+mn-ea"/>
                <a:ea typeface="+mn-ea"/>
              </a:rPr>
              <a:t>옵션을 사용하였기에</a:t>
            </a:r>
            <a:endParaRPr lang="en-US" altLang="ko-KR" sz="1600">
              <a:latin typeface="+mn-ea"/>
              <a:ea typeface="+mn-ea"/>
            </a:endParaRPr>
          </a:p>
          <a:p>
            <a:r>
              <a:rPr lang="ko-KR" altLang="en-US" sz="1600">
                <a:latin typeface="+mn-ea"/>
                <a:ea typeface="+mn-ea"/>
              </a:rPr>
              <a:t>자바스크립트로 표현되어야 할 가격차트를 페이지 상에 출력할 수 없기에</a:t>
            </a:r>
            <a:endParaRPr lang="en-US" altLang="ko-KR" sz="1600">
              <a:latin typeface="+mn-ea"/>
              <a:ea typeface="+mn-ea"/>
            </a:endParaRPr>
          </a:p>
          <a:p>
            <a:r>
              <a:rPr lang="ko-KR" altLang="en-US" sz="1600">
                <a:latin typeface="+mn-ea"/>
                <a:ea typeface="+mn-ea"/>
              </a:rPr>
              <a:t>발생한 오류라고 생각합니다</a:t>
            </a:r>
            <a:r>
              <a:rPr lang="en-US" altLang="ko-KR" sz="1600">
                <a:latin typeface="+mn-ea"/>
                <a:ea typeface="+mn-ea"/>
              </a:rPr>
              <a:t>.</a:t>
            </a:r>
            <a:endParaRPr lang="en-US" altLang="ko-KR" sz="1600" dirty="0">
              <a:latin typeface="+mn-ea"/>
              <a:ea typeface="+mn-ea"/>
            </a:endParaRPr>
          </a:p>
          <a:p>
            <a:endParaRPr lang="en-US" altLang="ko-KR" sz="1600" dirty="0">
              <a:latin typeface="+mn-ea"/>
              <a:ea typeface="+mn-ea"/>
            </a:endParaRPr>
          </a:p>
          <a:p>
            <a:r>
              <a:rPr lang="ko-KR" altLang="en-US" sz="1600">
                <a:latin typeface="+mn-ea"/>
                <a:ea typeface="+mn-ea"/>
              </a:rPr>
              <a:t>그래서 다른 브라우저드라이버를 이용해 보았습니다</a:t>
            </a:r>
            <a:r>
              <a:rPr lang="en-US" altLang="ko-KR" sz="1600">
                <a:latin typeface="+mn-ea"/>
                <a:ea typeface="+mn-ea"/>
              </a:rPr>
              <a:t>.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32907454-60E0-4668-B265-F261F548AC04}"/>
              </a:ext>
            </a:extLst>
          </p:cNvPr>
          <p:cNvCxnSpPr>
            <a:cxnSpLocks/>
          </p:cNvCxnSpPr>
          <p:nvPr/>
        </p:nvCxnSpPr>
        <p:spPr>
          <a:xfrm>
            <a:off x="6156176" y="1412776"/>
            <a:ext cx="260556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</a:ln>
          <a:effectLst/>
        </p:spPr>
      </p:cxn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571A9E3D-3F91-488D-ACBE-975A09BBC0CA}"/>
              </a:ext>
            </a:extLst>
          </p:cNvPr>
          <p:cNvCxnSpPr>
            <a:cxnSpLocks/>
          </p:cNvCxnSpPr>
          <p:nvPr/>
        </p:nvCxnSpPr>
        <p:spPr>
          <a:xfrm>
            <a:off x="6156176" y="1844824"/>
            <a:ext cx="260556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</a:ln>
          <a:effectLst/>
        </p:spPr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E7A43934-5F8B-4F2E-A81B-5CC72EBB4C96}"/>
              </a:ext>
            </a:extLst>
          </p:cNvPr>
          <p:cNvCxnSpPr>
            <a:cxnSpLocks/>
          </p:cNvCxnSpPr>
          <p:nvPr/>
        </p:nvCxnSpPr>
        <p:spPr>
          <a:xfrm>
            <a:off x="6156176" y="2204864"/>
            <a:ext cx="260556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</a:ln>
          <a:effectLst/>
        </p:spPr>
      </p:cxn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5935471A-C649-430F-A4D3-C19E38A3C04A}"/>
              </a:ext>
            </a:extLst>
          </p:cNvPr>
          <p:cNvCxnSpPr>
            <a:cxnSpLocks/>
          </p:cNvCxnSpPr>
          <p:nvPr/>
        </p:nvCxnSpPr>
        <p:spPr>
          <a:xfrm>
            <a:off x="6156176" y="2636912"/>
            <a:ext cx="260556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</a:ln>
          <a:effectLst/>
        </p:spPr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4D279374-32FC-47CF-8C71-4A42405C828A}"/>
              </a:ext>
            </a:extLst>
          </p:cNvPr>
          <p:cNvCxnSpPr>
            <a:cxnSpLocks/>
          </p:cNvCxnSpPr>
          <p:nvPr/>
        </p:nvCxnSpPr>
        <p:spPr>
          <a:xfrm>
            <a:off x="6156176" y="2996952"/>
            <a:ext cx="260556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</a:ln>
          <a:effectLst/>
        </p:spPr>
      </p:cxnSp>
    </p:spTree>
    <p:extLst>
      <p:ext uri="{BB962C8B-B14F-4D97-AF65-F5344CB8AC3E}">
        <p14:creationId xmlns:p14="http://schemas.microsoft.com/office/powerpoint/2010/main" val="9679723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실사대비 보고자료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99FF"/>
      </a:hlink>
      <a:folHlink>
        <a:srgbClr val="B2B2B2"/>
      </a:folHlink>
    </a:clrScheme>
    <a:fontScheme name="실사대비 보고자료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defRPr kumimoji="1" sz="2400" b="0" i="0" u="none" strike="noStrike" cap="none" normalizeH="0" baseline="0" smtClean="0">
            <a:ln>
              <a:noFill/>
            </a:ln>
            <a:solidFill>
              <a:schemeClr val="tx1"/>
            </a:solidFill>
            <a:latin typeface="Times New Roman"/>
            <a:ea typeface="굴림"/>
          </a:defRPr>
        </a:defPPr>
      </a:lstStyle>
    </a:spDef>
    <a:lnDef>
      <a:spPr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latin typeface="Times New Roman"/>
            <a:ea typeface="굴림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실사대비 보고자료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10480</TotalTime>
  <Words>1438</Words>
  <Application>Microsoft Office PowerPoint</Application>
  <PresentationFormat>화면 슬라이드 쇼(4:3)</PresentationFormat>
  <Paragraphs>223</Paragraphs>
  <Slides>16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3" baseType="lpstr">
      <vt:lpstr>HY헤드라인M</vt:lpstr>
      <vt:lpstr>굴림</vt:lpstr>
      <vt:lpstr>맑은 고딕</vt:lpstr>
      <vt:lpstr>Arial</vt:lpstr>
      <vt:lpstr>Times New Roman</vt:lpstr>
      <vt:lpstr>Wingdings</vt:lpstr>
      <vt:lpstr>Default Theme</vt:lpstr>
      <vt:lpstr>크롤링 응용 (비트코인)</vt:lpstr>
      <vt:lpstr>크롤링 응용</vt:lpstr>
      <vt:lpstr>웹 소스 분석</vt:lpstr>
      <vt:lpstr>웹 소스 분석</vt:lpstr>
      <vt:lpstr>Selenium Options</vt:lpstr>
      <vt:lpstr>코드(1)</vt:lpstr>
      <vt:lpstr>코드(2)</vt:lpstr>
      <vt:lpstr>실행 결과(1)</vt:lpstr>
      <vt:lpstr>오류 분석</vt:lpstr>
      <vt:lpstr>Firefox Driver</vt:lpstr>
      <vt:lpstr>실행 결과(2)</vt:lpstr>
      <vt:lpstr>TkInterface</vt:lpstr>
      <vt:lpstr>TkInterface 코드(1)</vt:lpstr>
      <vt:lpstr>TkInterface 코드(2)</vt:lpstr>
      <vt:lpstr>TkInterface 결과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1234</dc:title>
  <dc:creator>Nineking</dc:creator>
  <cp:lastModifiedBy>희령</cp:lastModifiedBy>
  <cp:revision>509</cp:revision>
  <cp:lastPrinted>2016-11-01T07:29:09Z</cp:lastPrinted>
  <dcterms:created xsi:type="dcterms:W3CDTF">2013-09-09T21:16:08Z</dcterms:created>
  <dcterms:modified xsi:type="dcterms:W3CDTF">2020-05-06T19:23:29Z</dcterms:modified>
</cp:coreProperties>
</file>