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256" r:id="rId2"/>
    <p:sldId id="430" r:id="rId3"/>
    <p:sldId id="431" r:id="rId4"/>
    <p:sldId id="429" r:id="rId5"/>
    <p:sldId id="433" r:id="rId6"/>
    <p:sldId id="434" r:id="rId7"/>
    <p:sldId id="435" r:id="rId8"/>
    <p:sldId id="436" r:id="rId9"/>
    <p:sldId id="428" r:id="rId10"/>
    <p:sldId id="437" r:id="rId11"/>
    <p:sldId id="438" r:id="rId12"/>
    <p:sldId id="439" r:id="rId13"/>
    <p:sldId id="393" r:id="rId14"/>
  </p:sldIdLst>
  <p:sldSz cx="9144000" cy="6858000" type="screen4x3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굴림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굴림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굴림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굴림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굴림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/>
        <a:ea typeface="굴림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/>
        <a:ea typeface="굴림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/>
        <a:ea typeface="굴림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/>
        <a:ea typeface="굴림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배찬민" initials="배" lastIdx="0" clrIdx="0"/>
  <p:cmAuthor id="2" name="한설 고" initials="한고" lastIdx="2" clrIdx="1">
    <p:extLst>
      <p:ext uri="{19B8F6BF-5375-455C-9EA6-DF929625EA0E}">
        <p15:presenceInfo xmlns:p15="http://schemas.microsoft.com/office/powerpoint/2012/main" userId="2892c982dbaa56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5" autoAdjust="0"/>
    <p:restoredTop sz="86381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5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43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350" cy="493247"/>
          </a:xfrm>
          <a:prstGeom prst="rect">
            <a:avLst/>
          </a:prstGeom>
        </p:spPr>
        <p:txBody>
          <a:bodyPr vert="horz" lIns="89264" tIns="44632" rIns="89264" bIns="4463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778" y="1"/>
            <a:ext cx="2945350" cy="493247"/>
          </a:xfrm>
          <a:prstGeom prst="rect">
            <a:avLst/>
          </a:prstGeom>
        </p:spPr>
        <p:txBody>
          <a:bodyPr vert="horz" lIns="89264" tIns="44632" rIns="89264" bIns="44632" rtlCol="0"/>
          <a:lstStyle>
            <a:lvl1pPr algn="r">
              <a:defRPr sz="1200"/>
            </a:lvl1pPr>
          </a:lstStyle>
          <a:p>
            <a:fld id="{57764B8E-7EC0-4B59-8DA5-E04CAE3DB5F2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64" tIns="44632" rIns="89264" bIns="4463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9" y="4690502"/>
            <a:ext cx="5438759" cy="4443878"/>
          </a:xfrm>
          <a:prstGeom prst="rect">
            <a:avLst/>
          </a:prstGeom>
        </p:spPr>
        <p:txBody>
          <a:bodyPr vert="horz" lIns="89264" tIns="44632" rIns="89264" bIns="44632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9453"/>
            <a:ext cx="2945350" cy="493247"/>
          </a:xfrm>
          <a:prstGeom prst="rect">
            <a:avLst/>
          </a:prstGeom>
        </p:spPr>
        <p:txBody>
          <a:bodyPr vert="horz" lIns="89264" tIns="44632" rIns="89264" bIns="4463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778" y="9379453"/>
            <a:ext cx="2945350" cy="493247"/>
          </a:xfrm>
          <a:prstGeom prst="rect">
            <a:avLst/>
          </a:prstGeom>
        </p:spPr>
        <p:txBody>
          <a:bodyPr vert="horz" lIns="89264" tIns="44632" rIns="89264" bIns="44632" rtlCol="0" anchor="b"/>
          <a:lstStyle>
            <a:lvl1pPr algn="r">
              <a:defRPr sz="1200"/>
            </a:lvl1pPr>
          </a:lstStyle>
          <a:p>
            <a:fld id="{420F09F9-D812-4758-8566-A65BCCCBDD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8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914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26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63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47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77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47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38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56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23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09F9-D812-4758-8566-A65BCCCBDD8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 rot="5400000">
            <a:off x="-2432843" y="2432843"/>
            <a:ext cx="5334000" cy="468313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 rot="16200000">
            <a:off x="-1194593" y="1250156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b="1" i="1">
                <a:solidFill>
                  <a:srgbClr val="000066"/>
                </a:solidFill>
              </a:rPr>
              <a:t>Computer System</a:t>
            </a:r>
            <a:r>
              <a:rPr lang="en-US" altLang="ko-KR" sz="2000" b="1" i="1">
                <a:solidFill>
                  <a:srgbClr val="0000FF"/>
                </a:solidFill>
              </a:rPr>
              <a:t>  </a:t>
            </a:r>
            <a:r>
              <a:rPr lang="en-US" altLang="ko-KR" sz="2000" b="1" i="1">
                <a:solidFill>
                  <a:schemeClr val="bg1"/>
                </a:solidFill>
              </a:rPr>
              <a:t>Lab.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 rot="16200000">
            <a:off x="-373062" y="520541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b="1" i="1">
                <a:solidFill>
                  <a:srgbClr val="000066"/>
                </a:solidFill>
              </a:rPr>
              <a:t>University</a:t>
            </a:r>
            <a:endParaRPr lang="en-US" altLang="ko-KR" sz="1600" b="1" i="1">
              <a:solidFill>
                <a:schemeClr val="bg1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5805488"/>
            <a:ext cx="381000" cy="923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752600"/>
            <a:ext cx="7772400" cy="1981200"/>
          </a:xfrm>
        </p:spPr>
        <p:txBody>
          <a:bodyPr anchor="ctr" anchorCtr="1">
            <a:normAutofit/>
          </a:bodyPr>
          <a:lstStyle>
            <a:lvl1pPr algn="ctr">
              <a:defRPr/>
            </a:lvl1pPr>
          </a:lstStyle>
          <a:p>
            <a:r>
              <a:rPr lang="ko-KR" altLang="en-US" dirty="0"/>
              <a:t>세미나 제목</a:t>
            </a:r>
            <a:endParaRPr lang="en-US" altLang="ko-KR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 dirty="0"/>
              <a:t>소속</a:t>
            </a:r>
            <a:r>
              <a:rPr lang="en-US" altLang="ko-KR" dirty="0"/>
              <a:t>/</a:t>
            </a:r>
            <a:r>
              <a:rPr lang="ko-KR" altLang="en-US" dirty="0"/>
              <a:t>날짜</a:t>
            </a:r>
            <a:r>
              <a:rPr lang="en-US" altLang="ko-KR" dirty="0"/>
              <a:t>/</a:t>
            </a:r>
            <a:r>
              <a:rPr lang="ko-KR" altLang="en-US" dirty="0"/>
              <a:t>이름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pPr>
              <a:defRPr/>
            </a:pPr>
            <a:fld id="{87A7431B-603E-467D-882E-3062B6363EC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>
          <a:xfrm>
            <a:off x="838200" y="1676400"/>
            <a:ext cx="7772400" cy="76200"/>
          </a:xfrm>
          <a:prstGeom prst="rect">
            <a:avLst/>
          </a:prstGeom>
          <a:solidFill>
            <a:srgbClr val="003E7C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endParaRPr lang="en-US" altLang="ko-KR">
              <a:solidFill>
                <a:schemeClr val="accent2"/>
              </a:solidFill>
              <a:latin typeface="굴림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>
          <a:xfrm>
            <a:off x="1116013" y="3548063"/>
            <a:ext cx="7272337" cy="87312"/>
          </a:xfrm>
          <a:prstGeom prst="rect">
            <a:avLst/>
          </a:prstGeom>
          <a:solidFill>
            <a:srgbClr val="003E7C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endParaRPr lang="en-US" altLang="ko-KR">
              <a:solidFill>
                <a:schemeClr val="accent2"/>
              </a:solidFill>
              <a:latin typeface="굴림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16200000">
            <a:off x="-1194593" y="1250156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b="1" i="1">
                <a:solidFill>
                  <a:srgbClr val="000066"/>
                </a:solidFill>
              </a:rPr>
              <a:t>Computer System</a:t>
            </a:r>
            <a:r>
              <a:rPr lang="en-US" altLang="ko-KR" sz="2000" b="1" i="1">
                <a:solidFill>
                  <a:srgbClr val="0000FF"/>
                </a:solidFill>
              </a:rPr>
              <a:t>  </a:t>
            </a:r>
            <a:r>
              <a:rPr lang="en-US" altLang="ko-KR" sz="2000" b="1" i="1">
                <a:solidFill>
                  <a:schemeClr val="bg1"/>
                </a:solidFill>
              </a:rPr>
              <a:t>Lab.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 rot="16200000">
            <a:off x="-373062" y="520541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b="1" i="1">
                <a:solidFill>
                  <a:srgbClr val="000066"/>
                </a:solidFill>
              </a:rPr>
              <a:t>University</a:t>
            </a:r>
            <a:endParaRPr lang="en-US" altLang="ko-KR" sz="1600" b="1" i="1">
              <a:solidFill>
                <a:schemeClr val="bg1"/>
              </a:solidFill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5805488"/>
            <a:ext cx="381000" cy="923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>
          <a:xfrm>
            <a:off x="838200" y="1676400"/>
            <a:ext cx="7772400" cy="76200"/>
          </a:xfrm>
          <a:prstGeom prst="rect">
            <a:avLst/>
          </a:prstGeom>
          <a:solidFill>
            <a:srgbClr val="003E7C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endParaRPr lang="en-US" altLang="ko-KR">
              <a:solidFill>
                <a:schemeClr val="accent2"/>
              </a:solidFill>
              <a:latin typeface="굴림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>
          <a:xfrm>
            <a:off x="1116013" y="3548063"/>
            <a:ext cx="7272337" cy="87312"/>
          </a:xfrm>
          <a:prstGeom prst="rect">
            <a:avLst/>
          </a:prstGeom>
          <a:solidFill>
            <a:srgbClr val="003E7C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endParaRPr lang="en-US" altLang="ko-KR">
              <a:solidFill>
                <a:schemeClr val="accent2"/>
              </a:solidFill>
              <a:latin typeface="굴림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 rot="16200000">
            <a:off x="-1194593" y="1250156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b="1" i="1">
                <a:solidFill>
                  <a:srgbClr val="000066"/>
                </a:solidFill>
              </a:rPr>
              <a:t>Computer System</a:t>
            </a:r>
            <a:r>
              <a:rPr lang="en-US" altLang="ko-KR" sz="2000" b="1" i="1">
                <a:solidFill>
                  <a:srgbClr val="0000FF"/>
                </a:solidFill>
              </a:rPr>
              <a:t>  </a:t>
            </a:r>
            <a:r>
              <a:rPr lang="en-US" altLang="ko-KR" sz="2000" b="1" i="1">
                <a:solidFill>
                  <a:schemeClr val="bg1"/>
                </a:solidFill>
              </a:rPr>
              <a:t>Lab.</a:t>
            </a:r>
          </a:p>
        </p:txBody>
      </p:sp>
      <p:sp>
        <p:nvSpPr>
          <p:cNvPr id="19" name="Text Box 15"/>
          <p:cNvSpPr txBox="1">
            <a:spLocks noChangeArrowheads="1"/>
          </p:cNvSpPr>
          <p:nvPr userDrawn="1"/>
        </p:nvSpPr>
        <p:spPr bwMode="auto">
          <a:xfrm rot="16200000">
            <a:off x="-373062" y="520541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b="1" i="1">
                <a:solidFill>
                  <a:srgbClr val="000066"/>
                </a:solidFill>
              </a:rPr>
              <a:t>University</a:t>
            </a:r>
            <a:endParaRPr lang="en-US" altLang="ko-KR" sz="1600" b="1" i="1">
              <a:solidFill>
                <a:schemeClr val="bg1"/>
              </a:solidFill>
            </a:endParaRPr>
          </a:p>
        </p:txBody>
      </p:sp>
      <p:pic>
        <p:nvPicPr>
          <p:cNvPr id="20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5805488"/>
            <a:ext cx="381000" cy="923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1" name="Rectangle 4"/>
          <p:cNvSpPr>
            <a:spLocks noChangeArrowheads="1"/>
          </p:cNvSpPr>
          <p:nvPr userDrawn="1"/>
        </p:nvSpPr>
        <p:spPr>
          <a:xfrm>
            <a:off x="838200" y="1676400"/>
            <a:ext cx="7772400" cy="76200"/>
          </a:xfrm>
          <a:prstGeom prst="rect">
            <a:avLst/>
          </a:prstGeom>
          <a:solidFill>
            <a:srgbClr val="003E7C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endParaRPr lang="en-US" altLang="ko-KR">
              <a:solidFill>
                <a:schemeClr val="accent2"/>
              </a:solidFill>
              <a:latin typeface="굴림"/>
            </a:endParaRPr>
          </a:p>
        </p:txBody>
      </p:sp>
      <p:sp>
        <p:nvSpPr>
          <p:cNvPr id="22" name="Rectangle 5"/>
          <p:cNvSpPr>
            <a:spLocks noChangeArrowheads="1"/>
          </p:cNvSpPr>
          <p:nvPr userDrawn="1"/>
        </p:nvSpPr>
        <p:spPr>
          <a:xfrm>
            <a:off x="1116013" y="3548063"/>
            <a:ext cx="7272337" cy="87312"/>
          </a:xfrm>
          <a:prstGeom prst="rect">
            <a:avLst/>
          </a:prstGeom>
          <a:solidFill>
            <a:srgbClr val="003E7C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endParaRPr lang="en-US" altLang="ko-KR">
              <a:solidFill>
                <a:schemeClr val="accent2"/>
              </a:solidFill>
              <a:latin typeface="굴림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9588" y="188913"/>
            <a:ext cx="2033587" cy="613568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55650" y="188913"/>
            <a:ext cx="5951538" cy="613568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gray">
          <a:xfrm>
            <a:off x="804863" y="1484313"/>
            <a:ext cx="8088312" cy="4892675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pic>
        <p:nvPicPr>
          <p:cNvPr id="4" name="Picture 4" descr="PE01962_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319213" y="3810000"/>
            <a:ext cx="2362200" cy="22415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gray">
          <a:xfrm>
            <a:off x="4643438" y="2468563"/>
            <a:ext cx="3961010" cy="2031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/>
          </a:ln>
          <a:effectLst>
            <a:outerShdw dist="107763" dir="8100000" algn="ctr" rotWithShape="0">
              <a:srgbClr val="868686"/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800" b="1" dirty="0">
                <a:latin typeface="Arial"/>
                <a:ea typeface="굴림"/>
              </a:rPr>
              <a:t>Please contact :</a:t>
            </a:r>
          </a:p>
          <a:p>
            <a:endParaRPr lang="en-US" altLang="ko-KR" sz="1800" b="1" dirty="0">
              <a:latin typeface="Arial"/>
              <a:ea typeface="굴림"/>
            </a:endParaRPr>
          </a:p>
          <a:p>
            <a:r>
              <a:rPr lang="ko-KR" altLang="en-US" sz="1800" b="1" dirty="0" err="1">
                <a:latin typeface="HY헤드라인M"/>
                <a:ea typeface="HY헤드라인M"/>
              </a:rPr>
              <a:t>송희령</a:t>
            </a:r>
            <a:endParaRPr lang="en-US" altLang="ko-KR" sz="1800" b="1" dirty="0">
              <a:latin typeface="HY헤드라인M"/>
              <a:ea typeface="HY헤드라인M"/>
            </a:endParaRPr>
          </a:p>
          <a:p>
            <a:r>
              <a:rPr lang="ko-KR" altLang="en-US" sz="1800" b="1" dirty="0">
                <a:latin typeface="HY헤드라인M"/>
                <a:ea typeface="HY헤드라인M"/>
              </a:rPr>
              <a:t>순천향대학교 컴퓨터학부</a:t>
            </a:r>
          </a:p>
          <a:p>
            <a:r>
              <a:rPr lang="ko-KR" altLang="en-US" sz="1800" b="1" dirty="0">
                <a:latin typeface="HY헤드라인M"/>
                <a:ea typeface="HY헤드라인M"/>
              </a:rPr>
              <a:t>멀티미디어관 </a:t>
            </a:r>
            <a:r>
              <a:rPr lang="en-US" altLang="ko-KR" sz="1800" b="1" dirty="0">
                <a:latin typeface="HY헤드라인M"/>
                <a:ea typeface="HY헤드라인M"/>
              </a:rPr>
              <a:t>M606</a:t>
            </a:r>
          </a:p>
          <a:p>
            <a:endParaRPr lang="en-US" altLang="ko-KR" sz="1800" b="1" dirty="0">
              <a:latin typeface="HY헤드라인M"/>
              <a:ea typeface="HY헤드라인M"/>
            </a:endParaRPr>
          </a:p>
          <a:p>
            <a:r>
              <a:rPr lang="en-US" altLang="ko-KR" sz="1800" b="1" dirty="0">
                <a:latin typeface="Arial"/>
                <a:ea typeface="굴림"/>
              </a:rPr>
              <a:t>Email </a:t>
            </a:r>
            <a:r>
              <a:rPr lang="en-US" altLang="ko-KR" sz="1800" b="1">
                <a:latin typeface="Arial"/>
                <a:ea typeface="굴림"/>
              </a:rPr>
              <a:t>: </a:t>
            </a:r>
            <a:endParaRPr lang="ko-KR" altLang="en-US" sz="1800" b="1" dirty="0">
              <a:latin typeface="Arial"/>
              <a:ea typeface="굴림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55576" y="11663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i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cs typeface="Times New Roman"/>
              </a:rPr>
              <a:t>Question?</a:t>
            </a:r>
            <a:endParaRPr lang="ko-KR" altLang="en-US" sz="4000" b="1" i="1"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650" y="158820"/>
            <a:ext cx="8137525" cy="707886"/>
          </a:xfrm>
        </p:spPr>
        <p:txBody>
          <a:bodyPr>
            <a:no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/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28675" y="1052513"/>
            <a:ext cx="3919538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00613" y="1052513"/>
            <a:ext cx="3919537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gray">
          <a:xfrm>
            <a:off x="804863" y="1484313"/>
            <a:ext cx="8088312" cy="4892675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pic>
        <p:nvPicPr>
          <p:cNvPr id="4" name="Picture 4" descr="PE01962_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319213" y="3810000"/>
            <a:ext cx="2362200" cy="22415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gray">
          <a:xfrm>
            <a:off x="4643438" y="2468563"/>
            <a:ext cx="3961010" cy="2031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/>
          </a:ln>
          <a:effectLst>
            <a:outerShdw dist="107763" dir="8100000" algn="ctr" rotWithShape="0">
              <a:srgbClr val="868686"/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800" b="1" dirty="0">
                <a:latin typeface="Arial"/>
                <a:ea typeface="굴림"/>
              </a:rPr>
              <a:t>Please contact :</a:t>
            </a:r>
          </a:p>
          <a:p>
            <a:endParaRPr lang="en-US" altLang="ko-KR" sz="1800" b="1" dirty="0">
              <a:latin typeface="Arial"/>
              <a:ea typeface="굴림"/>
            </a:endParaRPr>
          </a:p>
          <a:p>
            <a:r>
              <a:rPr lang="ko-KR" altLang="en-US" sz="1800" b="1" dirty="0">
                <a:latin typeface="HY헤드라인M"/>
                <a:ea typeface="HY헤드라인M"/>
              </a:rPr>
              <a:t>이인재</a:t>
            </a:r>
            <a:endParaRPr lang="en-US" altLang="ko-KR" sz="1800" b="1" dirty="0">
              <a:latin typeface="HY헤드라인M"/>
              <a:ea typeface="HY헤드라인M"/>
            </a:endParaRPr>
          </a:p>
          <a:p>
            <a:r>
              <a:rPr lang="ko-KR" altLang="en-US" sz="1800" b="1" dirty="0">
                <a:latin typeface="HY헤드라인M"/>
                <a:ea typeface="HY헤드라인M"/>
              </a:rPr>
              <a:t>순천향대학교 컴퓨터학부</a:t>
            </a:r>
          </a:p>
          <a:p>
            <a:r>
              <a:rPr lang="ko-KR" altLang="en-US" sz="1800" b="1" dirty="0">
                <a:latin typeface="HY헤드라인M"/>
                <a:ea typeface="HY헤드라인M"/>
              </a:rPr>
              <a:t>멀티미디어관 </a:t>
            </a:r>
            <a:r>
              <a:rPr lang="en-US" altLang="ko-KR" sz="1800" b="1" dirty="0">
                <a:latin typeface="HY헤드라인M"/>
                <a:ea typeface="HY헤드라인M"/>
              </a:rPr>
              <a:t>M606</a:t>
            </a:r>
          </a:p>
          <a:p>
            <a:endParaRPr lang="en-US" altLang="ko-KR" sz="1800" b="1" dirty="0">
              <a:latin typeface="HY헤드라인M"/>
              <a:ea typeface="HY헤드라인M"/>
            </a:endParaRPr>
          </a:p>
          <a:p>
            <a:r>
              <a:rPr lang="en-US" altLang="ko-KR" sz="1800" b="1" dirty="0">
                <a:latin typeface="Arial"/>
                <a:ea typeface="굴림"/>
              </a:rPr>
              <a:t>Email : </a:t>
            </a:r>
            <a:r>
              <a:rPr lang="ko-KR" altLang="en-US" sz="1800" b="1" dirty="0" err="1">
                <a:latin typeface="Arial"/>
                <a:ea typeface="굴림"/>
              </a:rPr>
              <a:t>인재이메일</a:t>
            </a:r>
            <a:endParaRPr lang="ko-KR" altLang="en-US" sz="1800" b="1" dirty="0">
              <a:latin typeface="Arial"/>
              <a:ea typeface="굴림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663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i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cs typeface="Times New Roman"/>
              </a:rPr>
              <a:t>Question?</a:t>
            </a:r>
            <a:endParaRPr lang="ko-KR" altLang="en-US" sz="4000" b="1" i="1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55576" y="11663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i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cs typeface="Times New Roman"/>
              </a:rPr>
              <a:t>Question?</a:t>
            </a:r>
            <a:endParaRPr lang="ko-KR" altLang="en-US" sz="4000" b="1" i="1"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137525" cy="6477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/>
          <a:lstStyle/>
          <a:p>
            <a:pPr lvl="0"/>
            <a:r>
              <a:rPr lang="ko-KR" altLang="en-US"/>
              <a:t>마스터 제목 유형을 편집하려면 누르십시오</a:t>
            </a:r>
            <a:r>
              <a:rPr lang="en-US" altLang="ko-KR"/>
              <a:t>.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052513"/>
            <a:ext cx="7991475" cy="52720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>
          <a:xfrm>
            <a:off x="684213" y="908050"/>
            <a:ext cx="8459787" cy="698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/>
          </a:ln>
          <a:effectLst/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>
          <a:xfrm>
            <a:off x="6988175" y="6477000"/>
            <a:ext cx="1905000" cy="3810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/>
          <a:lstStyle/>
          <a:p>
            <a:pPr algn="r"/>
            <a:fld id="{467224BF-58AA-4D3F-AC6F-AA05367478A1}" type="slidenum">
              <a:rPr lang="en-US" altLang="ko-KR" sz="1400"/>
              <a:pPr algn="r"/>
              <a:t>‹#›</a:t>
            </a:fld>
            <a:endParaRPr lang="en-US" altLang="ko-KR" sz="1400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>
          <a:xfrm rot="5400000">
            <a:off x="-2432843" y="2432843"/>
            <a:ext cx="5334000" cy="468313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/>
          </a:ln>
          <a:effectLst/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>
          <a:xfrm rot="16200000">
            <a:off x="-1194593" y="1250156"/>
            <a:ext cx="2808288" cy="39687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2000" b="1" i="1">
                <a:solidFill>
                  <a:srgbClr val="000066"/>
                </a:solidFill>
              </a:rPr>
              <a:t>Computer System</a:t>
            </a:r>
            <a:r>
              <a:rPr lang="en-US" altLang="ko-KR" sz="2000" b="1" i="1">
                <a:solidFill>
                  <a:srgbClr val="0000FF"/>
                </a:solidFill>
              </a:rPr>
              <a:t>  </a:t>
            </a:r>
            <a:r>
              <a:rPr lang="en-US" altLang="ko-KR" sz="2000" b="1" i="1">
                <a:solidFill>
                  <a:schemeClr val="bg1"/>
                </a:solidFill>
              </a:rPr>
              <a:t>Lab.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>
          <a:xfrm rot="16200000">
            <a:off x="-373062" y="5205413"/>
            <a:ext cx="1295400" cy="3365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600" b="1" i="1">
                <a:solidFill>
                  <a:srgbClr val="000066"/>
                </a:solidFill>
              </a:rPr>
              <a:t>University</a:t>
            </a:r>
            <a:endParaRPr lang="en-US" altLang="ko-KR" sz="1600" b="1" i="1">
              <a:solidFill>
                <a:schemeClr val="bg1"/>
              </a:solidFill>
            </a:endParaRPr>
          </a:p>
        </p:txBody>
      </p:sp>
      <p:pic>
        <p:nvPicPr>
          <p:cNvPr id="1033" name="Picture 21"/>
          <p:cNvPicPr>
            <a:picLocks noChangeAspect="1" noChangeArrowheads="1"/>
          </p:cNvPicPr>
          <p:nvPr/>
        </p:nvPicPr>
        <p:blipFill rotWithShape="1">
          <a:blip r:embed="rId14" cstate="print"/>
          <a:srcRect/>
          <a:stretch>
            <a:fillRect/>
          </a:stretch>
        </p:blipFill>
        <p:spPr>
          <a:xfrm>
            <a:off x="34925" y="5805488"/>
            <a:ext cx="381000" cy="923925"/>
          </a:xfrm>
          <a:prstGeom prst="rect">
            <a:avLst/>
          </a:prstGeom>
          <a:noFill/>
          <a:ln w="28575" algn="ctr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45" r:id="rId12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rgbClr val="000066"/>
          </a:solidFill>
          <a:latin typeface="HY헤드라인M"/>
          <a:ea typeface="HY헤드라인M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rgbClr val="000066"/>
          </a:solidFill>
          <a:latin typeface="HY헤드라인M"/>
          <a:ea typeface="HY헤드라인M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rgbClr val="000066"/>
          </a:solidFill>
          <a:latin typeface="HY헤드라인M"/>
          <a:ea typeface="HY헤드라인M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rgbClr val="000066"/>
          </a:solidFill>
          <a:latin typeface="HY헤드라인M"/>
          <a:ea typeface="HY헤드라인M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rgbClr val="000066"/>
          </a:solidFill>
          <a:latin typeface="HY헤드라인M"/>
          <a:ea typeface="HY헤드라인M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rgbClr val="000066"/>
          </a:solidFill>
          <a:latin typeface="HY헤드라인M"/>
          <a:ea typeface="HY헤드라인M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rgbClr val="000066"/>
          </a:solidFill>
          <a:latin typeface="HY헤드라인M"/>
          <a:ea typeface="HY헤드라인M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rgbClr val="000066"/>
          </a:solidFill>
          <a:latin typeface="HY헤드라인M"/>
          <a:ea typeface="HY헤드라인M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SzPct val="80000"/>
        <a:buFont typeface="Wingdings"/>
        <a:buChar char="u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SzPct val="110000"/>
        <a:buFont typeface="Wingdings"/>
        <a:buChar char="ü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/>
        <a:buChar char="Ø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네이버뉴스 기사주소</a:t>
            </a:r>
            <a:br>
              <a:rPr lang="en-US" altLang="ko-KR"/>
            </a:br>
            <a:r>
              <a:rPr lang="ko-KR" altLang="en-US"/>
              <a:t>수집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순천향대학교</a:t>
            </a:r>
            <a:endParaRPr lang="en-US" altLang="ko-KR" dirty="0"/>
          </a:p>
          <a:p>
            <a:r>
              <a:rPr lang="ko-KR" altLang="en-US" dirty="0" err="1"/>
              <a:t>컴퓨터시스템연구실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송희령</a:t>
            </a:r>
            <a:endParaRPr lang="en-US" altLang="ko-KR" dirty="0"/>
          </a:p>
          <a:p>
            <a:r>
              <a:rPr lang="en-US" altLang="ko-KR"/>
              <a:t>20.05.20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71F4DB-13CD-47C3-B2A8-AE9E160A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052513"/>
            <a:ext cx="7991475" cy="5272087"/>
          </a:xfrm>
        </p:spPr>
        <p:txBody>
          <a:bodyPr>
            <a:normAutofit/>
          </a:bodyPr>
          <a:lstStyle/>
          <a:p>
            <a:r>
              <a:rPr lang="ko-KR" altLang="en-US"/>
              <a:t>네이버 뉴스 인공지능</a:t>
            </a:r>
            <a:r>
              <a:rPr lang="en-US" altLang="ko-KR"/>
              <a:t>(AiRS)</a:t>
            </a:r>
            <a:r>
              <a:rPr lang="ko-KR" altLang="en-US"/>
              <a:t>은</a:t>
            </a:r>
            <a:br>
              <a:rPr lang="en-US" altLang="ko-KR"/>
            </a:br>
            <a:r>
              <a:rPr lang="ko-KR" altLang="en-US"/>
              <a:t>자바스크립트로 실행</a:t>
            </a:r>
            <a:endParaRPr lang="en-US" altLang="ko-KR"/>
          </a:p>
          <a:p>
            <a:pPr lvl="1"/>
            <a:r>
              <a:rPr lang="en-US" altLang="ko-KR"/>
              <a:t>bs</a:t>
            </a:r>
            <a:r>
              <a:rPr lang="ko-KR" altLang="en-US"/>
              <a:t>의 소스 긁어오기로는 불가능</a:t>
            </a:r>
            <a:endParaRPr lang="en-US" altLang="ko-KR"/>
          </a:p>
          <a:p>
            <a:pPr lvl="1"/>
            <a:r>
              <a:rPr lang="ko-KR" altLang="en-US"/>
              <a:t>셀레니움 사용으로 자바스크립트 로드 이후</a:t>
            </a:r>
            <a:br>
              <a:rPr lang="en-US" altLang="ko-KR"/>
            </a:br>
            <a:r>
              <a:rPr lang="ko-KR" altLang="en-US"/>
              <a:t>소스 긁어와야함</a:t>
            </a:r>
            <a:endParaRPr lang="en-US" altLang="ko-KR"/>
          </a:p>
          <a:p>
            <a:r>
              <a:rPr lang="ko-KR" altLang="en-US"/>
              <a:t>해당 뉴스 표현부는 페이지 지원</a:t>
            </a:r>
            <a:endParaRPr lang="en-US" altLang="ko-KR"/>
          </a:p>
          <a:p>
            <a:pPr lvl="1"/>
            <a:r>
              <a:rPr lang="ko-KR" altLang="en-US"/>
              <a:t>추가 페이지의 뉴스들 또한 긁어오기</a:t>
            </a: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페이지 분석</a:t>
            </a:r>
            <a:r>
              <a:rPr lang="en-US" altLang="ko-KR"/>
              <a:t>(2)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CA0359-6F2F-48F4-9564-476E640DE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66196"/>
            <a:ext cx="4522488" cy="243298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6ADF60C-747D-424E-B680-C122266B988A}"/>
              </a:ext>
            </a:extLst>
          </p:cNvPr>
          <p:cNvSpPr/>
          <p:nvPr/>
        </p:nvSpPr>
        <p:spPr>
          <a:xfrm>
            <a:off x="2699792" y="6261451"/>
            <a:ext cx="2952328" cy="2798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59114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B1980D-5D04-4F2B-8805-B17A7BF1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코드 분석</a:t>
            </a:r>
            <a:r>
              <a:rPr lang="en-US" altLang="ko-KR"/>
              <a:t>(2)</a:t>
            </a:r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B66EDCE-7511-4490-962D-A8DD2C84D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6" y="1484784"/>
            <a:ext cx="7991475" cy="4337477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015A1E7-395F-4ECE-8F26-A065527F41DD}"/>
              </a:ext>
            </a:extLst>
          </p:cNvPr>
          <p:cNvSpPr/>
          <p:nvPr/>
        </p:nvSpPr>
        <p:spPr>
          <a:xfrm>
            <a:off x="841658" y="1484785"/>
            <a:ext cx="6970702" cy="5040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79745ED-0C01-432F-AA29-8A48D444F516}"/>
              </a:ext>
            </a:extLst>
          </p:cNvPr>
          <p:cNvCxnSpPr>
            <a:cxnSpLocks/>
          </p:cNvCxnSpPr>
          <p:nvPr/>
        </p:nvCxnSpPr>
        <p:spPr>
          <a:xfrm>
            <a:off x="7812360" y="1988841"/>
            <a:ext cx="0" cy="2160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2BFF2F-3B18-429C-9753-C5F89106264B}"/>
              </a:ext>
            </a:extLst>
          </p:cNvPr>
          <p:cNvSpPr txBox="1"/>
          <p:nvPr/>
        </p:nvSpPr>
        <p:spPr>
          <a:xfrm>
            <a:off x="5364088" y="2137085"/>
            <a:ext cx="4536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셀레니움 실행시 백그라운드에서 실행하도록</a:t>
            </a:r>
            <a:r>
              <a:rPr lang="en-US" altLang="ko-KR" sz="1100">
                <a:latin typeface="+mn-ea"/>
                <a:ea typeface="+mn-ea"/>
              </a:rPr>
              <a:t> </a:t>
            </a:r>
            <a:r>
              <a:rPr lang="ko-KR" altLang="en-US" sz="1100">
                <a:latin typeface="+mn-ea"/>
                <a:ea typeface="+mn-ea"/>
              </a:rPr>
              <a:t>옵션 설정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F268065-B46A-4996-9C35-14D73C21ED06}"/>
              </a:ext>
            </a:extLst>
          </p:cNvPr>
          <p:cNvSpPr/>
          <p:nvPr/>
        </p:nvSpPr>
        <p:spPr>
          <a:xfrm>
            <a:off x="832856" y="2354891"/>
            <a:ext cx="7915608" cy="5022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2338261-67AB-471D-ABE6-E7A67FEC0D7F}"/>
              </a:ext>
            </a:extLst>
          </p:cNvPr>
          <p:cNvCxnSpPr>
            <a:cxnSpLocks/>
          </p:cNvCxnSpPr>
          <p:nvPr/>
        </p:nvCxnSpPr>
        <p:spPr>
          <a:xfrm>
            <a:off x="7884368" y="2875130"/>
            <a:ext cx="0" cy="2160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B5A969-22F0-42A5-9F6C-E9A01B74D797}"/>
              </a:ext>
            </a:extLst>
          </p:cNvPr>
          <p:cNvSpPr txBox="1"/>
          <p:nvPr/>
        </p:nvSpPr>
        <p:spPr>
          <a:xfrm>
            <a:off x="5508104" y="3068910"/>
            <a:ext cx="37078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뉴스 종목과 페이지 번호에 맞게 주소를 설정한 후</a:t>
            </a:r>
            <a:endParaRPr lang="en-US" altLang="ko-KR" sz="1100">
              <a:latin typeface="+mn-ea"/>
              <a:ea typeface="+mn-ea"/>
            </a:endParaRPr>
          </a:p>
          <a:p>
            <a:r>
              <a:rPr lang="ko-KR" altLang="en-US" sz="1100">
                <a:latin typeface="+mn-ea"/>
                <a:ea typeface="+mn-ea"/>
              </a:rPr>
              <a:t>셀레니움에서 웹페이지 접속</a:t>
            </a:r>
            <a:r>
              <a:rPr lang="en-US" altLang="ko-KR" sz="1100">
                <a:latin typeface="+mn-ea"/>
                <a:ea typeface="+mn-ea"/>
              </a:rPr>
              <a:t>, </a:t>
            </a:r>
            <a:r>
              <a:rPr lang="ko-KR" altLang="en-US" sz="1100">
                <a:latin typeface="+mn-ea"/>
                <a:ea typeface="+mn-ea"/>
              </a:rPr>
              <a:t>자바스크립트 로드를 위해 </a:t>
            </a:r>
            <a:endParaRPr lang="en-US" altLang="ko-KR" sz="1100">
              <a:latin typeface="+mn-ea"/>
              <a:ea typeface="+mn-ea"/>
            </a:endParaRPr>
          </a:p>
          <a:p>
            <a:r>
              <a:rPr lang="en-US" altLang="ko-KR" sz="1100">
                <a:latin typeface="+mn-ea"/>
                <a:ea typeface="+mn-ea"/>
              </a:rPr>
              <a:t>3</a:t>
            </a:r>
            <a:r>
              <a:rPr lang="ko-KR" altLang="en-US" sz="1100">
                <a:latin typeface="+mn-ea"/>
                <a:ea typeface="+mn-ea"/>
              </a:rPr>
              <a:t>초 대기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D7622D2-8265-43EB-9F9B-1B1DB7C6EEC6}"/>
              </a:ext>
            </a:extLst>
          </p:cNvPr>
          <p:cNvSpPr/>
          <p:nvPr/>
        </p:nvSpPr>
        <p:spPr>
          <a:xfrm>
            <a:off x="841658" y="2977079"/>
            <a:ext cx="2218167" cy="3079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DADAEEA9-7B38-4197-B02A-57B4F94A4A43}"/>
              </a:ext>
            </a:extLst>
          </p:cNvPr>
          <p:cNvCxnSpPr>
            <a:cxnSpLocks/>
          </p:cNvCxnSpPr>
          <p:nvPr/>
        </p:nvCxnSpPr>
        <p:spPr>
          <a:xfrm>
            <a:off x="2915816" y="3284984"/>
            <a:ext cx="36004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CD0814D-E2B0-4991-8AEF-FD630C961521}"/>
              </a:ext>
            </a:extLst>
          </p:cNvPr>
          <p:cNvSpPr txBox="1"/>
          <p:nvPr/>
        </p:nvSpPr>
        <p:spPr>
          <a:xfrm>
            <a:off x="3203848" y="3140968"/>
            <a:ext cx="370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로드한 소스를 </a:t>
            </a:r>
            <a:r>
              <a:rPr lang="en-US" altLang="ko-KR" sz="1100">
                <a:latin typeface="+mn-ea"/>
                <a:ea typeface="+mn-ea"/>
              </a:rPr>
              <a:t>BS</a:t>
            </a:r>
            <a:r>
              <a:rPr lang="ko-KR" altLang="en-US" sz="1100">
                <a:latin typeface="+mn-ea"/>
                <a:ea typeface="+mn-ea"/>
              </a:rPr>
              <a:t>로 파싱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D439D79-4D7D-4D90-A261-2363C6F89209}"/>
              </a:ext>
            </a:extLst>
          </p:cNvPr>
          <p:cNvSpPr/>
          <p:nvPr/>
        </p:nvSpPr>
        <p:spPr>
          <a:xfrm>
            <a:off x="841658" y="3381632"/>
            <a:ext cx="706006" cy="2616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F0BD0CB-CA38-41F9-9E77-8F177045C5C2}"/>
              </a:ext>
            </a:extLst>
          </p:cNvPr>
          <p:cNvCxnSpPr>
            <a:cxnSpLocks/>
          </p:cNvCxnSpPr>
          <p:nvPr/>
        </p:nvCxnSpPr>
        <p:spPr>
          <a:xfrm>
            <a:off x="4932033" y="4778874"/>
            <a:ext cx="36004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FDEE47-C506-4756-90E7-A406C3194096}"/>
              </a:ext>
            </a:extLst>
          </p:cNvPr>
          <p:cNvSpPr txBox="1"/>
          <p:nvPr/>
        </p:nvSpPr>
        <p:spPr>
          <a:xfrm>
            <a:off x="5204258" y="4563430"/>
            <a:ext cx="3707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특정 기사들은 </a:t>
            </a:r>
            <a:r>
              <a:rPr lang="en-US" altLang="ko-KR" sz="1100">
                <a:latin typeface="+mn-ea"/>
                <a:ea typeface="+mn-ea"/>
              </a:rPr>
              <a:t>main</a:t>
            </a:r>
            <a:r>
              <a:rPr lang="ko-KR" altLang="en-US" sz="1100">
                <a:latin typeface="+mn-ea"/>
                <a:ea typeface="+mn-ea"/>
              </a:rPr>
              <a:t>이후의 주소를 제공하기때문에</a:t>
            </a:r>
            <a:endParaRPr lang="en-US" altLang="ko-KR" sz="1100">
              <a:latin typeface="+mn-ea"/>
              <a:ea typeface="+mn-ea"/>
            </a:endParaRPr>
          </a:p>
          <a:p>
            <a:r>
              <a:rPr lang="ko-KR" altLang="en-US" sz="1100">
                <a:latin typeface="+mn-ea"/>
                <a:ea typeface="+mn-ea"/>
              </a:rPr>
              <a:t>완성된 주소를 위해 조건문으로 추가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2CFD541-352C-4E6B-9C28-1E42949D4C11}"/>
              </a:ext>
            </a:extLst>
          </p:cNvPr>
          <p:cNvSpPr/>
          <p:nvPr/>
        </p:nvSpPr>
        <p:spPr>
          <a:xfrm>
            <a:off x="1448553" y="4525595"/>
            <a:ext cx="3483480" cy="5595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DBEF6CE-4E1F-480D-8ACC-FD285596708D}"/>
              </a:ext>
            </a:extLst>
          </p:cNvPr>
          <p:cNvCxnSpPr>
            <a:cxnSpLocks/>
          </p:cNvCxnSpPr>
          <p:nvPr/>
        </p:nvCxnSpPr>
        <p:spPr>
          <a:xfrm>
            <a:off x="1547664" y="3501008"/>
            <a:ext cx="36004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E4C1E4-9C4D-4E5E-AEF0-F4D7CDBAE639}"/>
              </a:ext>
            </a:extLst>
          </p:cNvPr>
          <p:cNvSpPr txBox="1"/>
          <p:nvPr/>
        </p:nvSpPr>
        <p:spPr>
          <a:xfrm>
            <a:off x="1853960" y="3383414"/>
            <a:ext cx="370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링크 저장 배열과 중복기사 방지를 위한 </a:t>
            </a:r>
            <a:r>
              <a:rPr lang="en-US" altLang="ko-KR" sz="1100">
                <a:latin typeface="+mn-ea"/>
                <a:ea typeface="+mn-ea"/>
              </a:rPr>
              <a:t>aid</a:t>
            </a:r>
            <a:r>
              <a:rPr lang="ko-KR" altLang="en-US" sz="1100">
                <a:latin typeface="+mn-ea"/>
                <a:ea typeface="+mn-ea"/>
              </a:rPr>
              <a:t>배열 생성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F4B0900-141D-4775-9CE0-7DC517CD1458}"/>
              </a:ext>
            </a:extLst>
          </p:cNvPr>
          <p:cNvSpPr/>
          <p:nvPr/>
        </p:nvSpPr>
        <p:spPr>
          <a:xfrm>
            <a:off x="850460" y="3630030"/>
            <a:ext cx="3217484" cy="8955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BFF0492-CEAD-4F65-99A7-CCF7509DA449}"/>
              </a:ext>
            </a:extLst>
          </p:cNvPr>
          <p:cNvCxnSpPr>
            <a:cxnSpLocks/>
          </p:cNvCxnSpPr>
          <p:nvPr/>
        </p:nvCxnSpPr>
        <p:spPr>
          <a:xfrm>
            <a:off x="4067944" y="4005064"/>
            <a:ext cx="36004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AF5B7A2-8FCF-4DB0-BFAD-E96E7B900527}"/>
              </a:ext>
            </a:extLst>
          </p:cNvPr>
          <p:cNvSpPr txBox="1"/>
          <p:nvPr/>
        </p:nvSpPr>
        <p:spPr>
          <a:xfrm>
            <a:off x="4427991" y="3860468"/>
            <a:ext cx="3707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기사들의 </a:t>
            </a:r>
            <a:r>
              <a:rPr lang="en-US" altLang="ko-KR" sz="1100">
                <a:latin typeface="+mn-ea"/>
                <a:ea typeface="+mn-ea"/>
              </a:rPr>
              <a:t>href</a:t>
            </a:r>
            <a:r>
              <a:rPr lang="ko-KR" altLang="en-US" sz="1100">
                <a:latin typeface="+mn-ea"/>
                <a:ea typeface="+mn-ea"/>
              </a:rPr>
              <a:t>주소를 가져오기 위해 반복문 실행</a:t>
            </a:r>
            <a:endParaRPr lang="en-US" altLang="ko-KR" sz="1100">
              <a:latin typeface="+mn-ea"/>
              <a:ea typeface="+mn-ea"/>
            </a:endParaRPr>
          </a:p>
          <a:p>
            <a:r>
              <a:rPr lang="en-US" altLang="ko-KR" sz="1100">
                <a:latin typeface="+mn-ea"/>
                <a:ea typeface="+mn-ea"/>
              </a:rPr>
              <a:t>aid</a:t>
            </a:r>
            <a:r>
              <a:rPr lang="ko-KR" altLang="en-US" sz="1100">
                <a:latin typeface="+mn-ea"/>
                <a:ea typeface="+mn-ea"/>
              </a:rPr>
              <a:t>번호 추출을 위해 조건문 실행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1097BF4-8663-4C29-B0D4-A8CC20045A09}"/>
              </a:ext>
            </a:extLst>
          </p:cNvPr>
          <p:cNvSpPr/>
          <p:nvPr/>
        </p:nvSpPr>
        <p:spPr>
          <a:xfrm>
            <a:off x="840196" y="5162901"/>
            <a:ext cx="923492" cy="6593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3F5D04BA-9CCF-498E-B417-D9ABDA6B6D84}"/>
              </a:ext>
            </a:extLst>
          </p:cNvPr>
          <p:cNvCxnSpPr>
            <a:cxnSpLocks/>
          </p:cNvCxnSpPr>
          <p:nvPr/>
        </p:nvCxnSpPr>
        <p:spPr>
          <a:xfrm>
            <a:off x="1763688" y="5661248"/>
            <a:ext cx="36004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80C36AD-68ED-4B6A-879D-8D1348F1455F}"/>
              </a:ext>
            </a:extLst>
          </p:cNvPr>
          <p:cNvSpPr txBox="1"/>
          <p:nvPr/>
        </p:nvSpPr>
        <p:spPr>
          <a:xfrm>
            <a:off x="2123735" y="5524838"/>
            <a:ext cx="370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셀레니움 드라이버 종료 및 결과 출력</a:t>
            </a:r>
            <a:endParaRPr lang="ko-KR" altLang="en-US" sz="11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479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B1980D-5D04-4F2B-8805-B17A7BF1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실행 결과</a:t>
            </a:r>
            <a:r>
              <a:rPr lang="en-US" altLang="ko-KR"/>
              <a:t>(2)</a:t>
            </a:r>
            <a:endParaRPr lang="ko-KR" altLang="en-US"/>
          </a:p>
        </p:txBody>
      </p:sp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605A015E-2872-4651-A42A-E46656F40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7" y="1052736"/>
            <a:ext cx="7991475" cy="3904232"/>
          </a:xfr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F71DC5A-6C8D-42A4-9191-AC1B5F3CB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93096"/>
            <a:ext cx="2421230" cy="2272122"/>
          </a:xfrm>
          <a:prstGeom prst="rect">
            <a:avLst/>
          </a:prstGeom>
        </p:spPr>
      </p:pic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634BEA7D-1088-4080-9D8D-3DE1C54AA8E2}"/>
              </a:ext>
            </a:extLst>
          </p:cNvPr>
          <p:cNvCxnSpPr>
            <a:cxnSpLocks/>
          </p:cNvCxnSpPr>
          <p:nvPr/>
        </p:nvCxnSpPr>
        <p:spPr>
          <a:xfrm flipV="1">
            <a:off x="2339752" y="4956968"/>
            <a:ext cx="0" cy="2249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617ED4-6359-4792-89E6-960DD2BC4B05}"/>
              </a:ext>
            </a:extLst>
          </p:cNvPr>
          <p:cNvSpPr txBox="1"/>
          <p:nvPr/>
        </p:nvSpPr>
        <p:spPr>
          <a:xfrm>
            <a:off x="1831647" y="5167547"/>
            <a:ext cx="370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기사의 링크 목록</a:t>
            </a:r>
            <a:endParaRPr lang="ko-KR" altLang="en-US" sz="1100" dirty="0">
              <a:latin typeface="+mn-ea"/>
              <a:ea typeface="+mn-ea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D564E5C0-B8B8-42A6-8838-CCC460059F48}"/>
              </a:ext>
            </a:extLst>
          </p:cNvPr>
          <p:cNvCxnSpPr>
            <a:cxnSpLocks/>
          </p:cNvCxnSpPr>
          <p:nvPr/>
        </p:nvCxnSpPr>
        <p:spPr>
          <a:xfrm>
            <a:off x="5157193" y="6093296"/>
            <a:ext cx="341781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5A87B70-DAC0-4487-B48D-9881B16DC8AB}"/>
              </a:ext>
            </a:extLst>
          </p:cNvPr>
          <p:cNvSpPr txBox="1"/>
          <p:nvPr/>
        </p:nvSpPr>
        <p:spPr>
          <a:xfrm>
            <a:off x="4032456" y="5962491"/>
            <a:ext cx="370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기사의 </a:t>
            </a:r>
            <a:r>
              <a:rPr lang="en-US" altLang="ko-KR" sz="1100">
                <a:latin typeface="+mn-ea"/>
                <a:ea typeface="+mn-ea"/>
              </a:rPr>
              <a:t>aid</a:t>
            </a:r>
            <a:r>
              <a:rPr lang="ko-KR" altLang="en-US" sz="1100">
                <a:latin typeface="+mn-ea"/>
                <a:ea typeface="+mn-ea"/>
              </a:rPr>
              <a:t> 목록</a:t>
            </a:r>
            <a:endParaRPr lang="ko-KR" altLang="en-US" sz="11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874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75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71F4DB-13CD-47C3-B2A8-AE9E160A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052513"/>
            <a:ext cx="7991475" cy="5272087"/>
          </a:xfrm>
        </p:spPr>
        <p:txBody>
          <a:bodyPr>
            <a:normAutofit/>
          </a:bodyPr>
          <a:lstStyle/>
          <a:p>
            <a:r>
              <a:rPr lang="ko-KR" altLang="en-US"/>
              <a:t>소스 위치</a:t>
            </a:r>
            <a:endParaRPr lang="en-US" altLang="ko-KR"/>
          </a:p>
          <a:p>
            <a:pPr lvl="1"/>
            <a:r>
              <a:rPr lang="en-US" altLang="ko-KR"/>
              <a:t>td</a:t>
            </a:r>
            <a:r>
              <a:rPr lang="ko-KR" altLang="en-US"/>
              <a:t>의 </a:t>
            </a:r>
            <a:r>
              <a:rPr lang="en-US" altLang="ko-KR"/>
              <a:t>content</a:t>
            </a:r>
            <a:r>
              <a:rPr lang="ko-KR" altLang="en-US"/>
              <a:t>클래스 내에 모든 뉴스 게시 확인</a:t>
            </a: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페이지 분석</a:t>
            </a:r>
            <a:r>
              <a:rPr lang="en-US" altLang="ko-KR"/>
              <a:t>(1)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2FBF2A-F1CA-4733-9986-60B7FDA70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2348880"/>
            <a:ext cx="9144000" cy="3343789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55099A9-32EF-41CF-AB80-C02B895C20AE}"/>
              </a:ext>
            </a:extLst>
          </p:cNvPr>
          <p:cNvCxnSpPr/>
          <p:nvPr/>
        </p:nvCxnSpPr>
        <p:spPr>
          <a:xfrm>
            <a:off x="1043608" y="3140968"/>
            <a:ext cx="2016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DC246C2-E184-496A-8FEC-2AE611D63735}"/>
              </a:ext>
            </a:extLst>
          </p:cNvPr>
          <p:cNvCxnSpPr/>
          <p:nvPr/>
        </p:nvCxnSpPr>
        <p:spPr>
          <a:xfrm>
            <a:off x="179512" y="3789040"/>
            <a:ext cx="2016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D63E5276-5FA5-4EA2-88F9-D997A5E620CD}"/>
              </a:ext>
            </a:extLst>
          </p:cNvPr>
          <p:cNvCxnSpPr/>
          <p:nvPr/>
        </p:nvCxnSpPr>
        <p:spPr>
          <a:xfrm>
            <a:off x="6876951" y="3933056"/>
            <a:ext cx="2016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0D1CABB7-57ED-469D-8831-8991C247A7FE}"/>
              </a:ext>
            </a:extLst>
          </p:cNvPr>
          <p:cNvCxnSpPr>
            <a:cxnSpLocks/>
          </p:cNvCxnSpPr>
          <p:nvPr/>
        </p:nvCxnSpPr>
        <p:spPr>
          <a:xfrm>
            <a:off x="7020272" y="5517232"/>
            <a:ext cx="17281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E1E433EC-5F07-4C7E-A633-C430241DB25A}"/>
              </a:ext>
            </a:extLst>
          </p:cNvPr>
          <p:cNvCxnSpPr>
            <a:cxnSpLocks/>
          </p:cNvCxnSpPr>
          <p:nvPr/>
        </p:nvCxnSpPr>
        <p:spPr>
          <a:xfrm>
            <a:off x="6253160" y="2492896"/>
            <a:ext cx="1559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CBF3AE2-B2DB-44C3-820C-6A7A9BB83133}"/>
              </a:ext>
            </a:extLst>
          </p:cNvPr>
          <p:cNvCxnSpPr>
            <a:cxnSpLocks/>
          </p:cNvCxnSpPr>
          <p:nvPr/>
        </p:nvCxnSpPr>
        <p:spPr>
          <a:xfrm>
            <a:off x="2699792" y="1988840"/>
            <a:ext cx="3456384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0224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71F4DB-13CD-47C3-B2A8-AE9E160A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052513"/>
            <a:ext cx="7991475" cy="5272087"/>
          </a:xfrm>
        </p:spPr>
        <p:txBody>
          <a:bodyPr>
            <a:normAutofit/>
          </a:bodyPr>
          <a:lstStyle/>
          <a:p>
            <a:r>
              <a:rPr lang="ko-KR" altLang="en-US"/>
              <a:t>소스 위치</a:t>
            </a:r>
            <a:endParaRPr lang="en-US" altLang="ko-KR"/>
          </a:p>
          <a:p>
            <a:pPr lvl="1"/>
            <a:r>
              <a:rPr lang="en-US" altLang="ko-KR"/>
              <a:t>a href</a:t>
            </a:r>
            <a:r>
              <a:rPr lang="ko-KR" altLang="en-US"/>
              <a:t>로 링크 주소 확인</a:t>
            </a: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페이지 분석</a:t>
            </a:r>
            <a:r>
              <a:rPr lang="en-US" altLang="ko-KR"/>
              <a:t>(1)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2FBF2A-F1CA-4733-9986-60B7FDA70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2348880"/>
            <a:ext cx="9144000" cy="3343789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CBF3AE2-B2DB-44C3-820C-6A7A9BB83133}"/>
              </a:ext>
            </a:extLst>
          </p:cNvPr>
          <p:cNvCxnSpPr>
            <a:cxnSpLocks/>
          </p:cNvCxnSpPr>
          <p:nvPr/>
        </p:nvCxnSpPr>
        <p:spPr>
          <a:xfrm>
            <a:off x="2699792" y="1988840"/>
            <a:ext cx="4177159" cy="16561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85880E7E-E534-4C29-A53F-2AD7FF82BDB6}"/>
              </a:ext>
            </a:extLst>
          </p:cNvPr>
          <p:cNvSpPr/>
          <p:nvPr/>
        </p:nvSpPr>
        <p:spPr>
          <a:xfrm>
            <a:off x="6876951" y="3573016"/>
            <a:ext cx="2253881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706E14E-86F1-4D02-854E-614EF2706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90057"/>
            <a:ext cx="4810291" cy="2278559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6BA51A5-2578-4583-91FA-55003731E29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572001" y="3753036"/>
            <a:ext cx="2304950" cy="6840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E83DDF4-EBDB-442D-9011-1D9AA0FAC86A}"/>
              </a:ext>
            </a:extLst>
          </p:cNvPr>
          <p:cNvCxnSpPr>
            <a:cxnSpLocks/>
          </p:cNvCxnSpPr>
          <p:nvPr/>
        </p:nvCxnSpPr>
        <p:spPr>
          <a:xfrm>
            <a:off x="2699792" y="4581128"/>
            <a:ext cx="401820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225039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71F4DB-13CD-47C3-B2A8-AE9E160A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052513"/>
            <a:ext cx="7991475" cy="5272087"/>
          </a:xfrm>
        </p:spPr>
        <p:txBody>
          <a:bodyPr>
            <a:normAutofit/>
          </a:bodyPr>
          <a:lstStyle/>
          <a:p>
            <a:r>
              <a:rPr lang="ko-KR" altLang="en-US"/>
              <a:t>네이버 뉴스의 분야는 크게 </a:t>
            </a:r>
            <a:r>
              <a:rPr lang="en-US" altLang="ko-KR"/>
              <a:t>6</a:t>
            </a:r>
            <a:r>
              <a:rPr lang="ko-KR" altLang="en-US"/>
              <a:t>개</a:t>
            </a:r>
            <a:endParaRPr lang="en-US" altLang="ko-KR"/>
          </a:p>
          <a:p>
            <a:pPr lvl="1"/>
            <a:r>
              <a:rPr lang="ko-KR" altLang="en-US"/>
              <a:t>정치</a:t>
            </a:r>
            <a:r>
              <a:rPr lang="en-US" altLang="ko-KR"/>
              <a:t>, </a:t>
            </a:r>
            <a:r>
              <a:rPr lang="ko-KR" altLang="en-US"/>
              <a:t>경제</a:t>
            </a:r>
            <a:r>
              <a:rPr lang="en-US" altLang="ko-KR"/>
              <a:t>, </a:t>
            </a:r>
            <a:r>
              <a:rPr lang="ko-KR" altLang="en-US"/>
              <a:t>사회 </a:t>
            </a:r>
            <a:r>
              <a:rPr lang="en-US" altLang="ko-KR"/>
              <a:t>,</a:t>
            </a:r>
            <a:r>
              <a:rPr lang="ko-KR" altLang="en-US"/>
              <a:t>생활</a:t>
            </a:r>
            <a:r>
              <a:rPr lang="en-US" altLang="ko-KR"/>
              <a:t>/</a:t>
            </a:r>
            <a:r>
              <a:rPr lang="ko-KR" altLang="en-US"/>
              <a:t>문화</a:t>
            </a:r>
            <a:r>
              <a:rPr lang="en-US" altLang="ko-KR"/>
              <a:t>, </a:t>
            </a:r>
            <a:r>
              <a:rPr lang="ko-KR" altLang="en-US"/>
              <a:t>세계</a:t>
            </a:r>
            <a:r>
              <a:rPr lang="en-US" altLang="ko-KR"/>
              <a:t>, IT/</a:t>
            </a:r>
            <a:r>
              <a:rPr lang="ko-KR" altLang="en-US"/>
              <a:t>과학</a:t>
            </a:r>
            <a:endParaRPr lang="en-US" altLang="ko-KR"/>
          </a:p>
          <a:p>
            <a:pPr lvl="1"/>
            <a:r>
              <a:rPr lang="ko-KR" altLang="en-US"/>
              <a:t>각 분야별로 </a:t>
            </a:r>
            <a:r>
              <a:rPr lang="en-US" altLang="ko-KR"/>
              <a:t>sid </a:t>
            </a:r>
            <a:r>
              <a:rPr lang="ko-KR" altLang="en-US"/>
              <a:t>번호가 부여</a:t>
            </a:r>
            <a:endParaRPr lang="en-US" altLang="ko-KR" dirty="0"/>
          </a:p>
          <a:p>
            <a:pPr lvl="2"/>
            <a:r>
              <a:rPr lang="ko-KR" altLang="en-US"/>
              <a:t>각 </a:t>
            </a:r>
            <a:r>
              <a:rPr lang="en-US" altLang="ko-KR"/>
              <a:t>0</a:t>
            </a:r>
            <a:r>
              <a:rPr lang="ko-KR" altLang="en-US"/>
              <a:t>부터 </a:t>
            </a:r>
            <a:r>
              <a:rPr lang="en-US" altLang="ko-KR"/>
              <a:t>5</a:t>
            </a:r>
            <a:r>
              <a:rPr lang="ko-KR" altLang="en-US"/>
              <a:t>까지 지정</a:t>
            </a:r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r>
              <a:rPr lang="ko-KR" altLang="en-US"/>
              <a:t>메인 화면 소스 분석시 기사 바로 출력</a:t>
            </a:r>
            <a:endParaRPr lang="en-US" altLang="ko-KR"/>
          </a:p>
          <a:p>
            <a:pPr lvl="1"/>
            <a:r>
              <a:rPr lang="en-US" altLang="ko-KR"/>
              <a:t>bs</a:t>
            </a:r>
            <a:r>
              <a:rPr lang="ko-KR" altLang="en-US"/>
              <a:t>를 이용하여 쉽게 분석 가능</a:t>
            </a: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페이지 분석</a:t>
            </a:r>
            <a:r>
              <a:rPr lang="en-US" altLang="ko-KR"/>
              <a:t>(1)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1A44716-8776-4F78-A521-4A62800DC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3979"/>
            <a:ext cx="6468378" cy="86689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F3751DA-D80B-4023-9B53-679E39708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0097"/>
            <a:ext cx="9144000" cy="16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8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71F4DB-13CD-47C3-B2A8-AE9E160A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052513"/>
            <a:ext cx="7991475" cy="5272087"/>
          </a:xfrm>
        </p:spPr>
        <p:txBody>
          <a:bodyPr>
            <a:normAutofit/>
          </a:bodyPr>
          <a:lstStyle/>
          <a:p>
            <a:r>
              <a:rPr lang="ko-KR" altLang="en-US"/>
              <a:t>링크 형식</a:t>
            </a:r>
            <a:endParaRPr lang="en-US" altLang="ko-KR"/>
          </a:p>
          <a:p>
            <a:pPr lvl="1"/>
            <a:r>
              <a:rPr lang="en-US" altLang="ko-KR"/>
              <a:t>sid – </a:t>
            </a:r>
            <a:r>
              <a:rPr lang="ko-KR" altLang="en-US"/>
              <a:t>뉴스 종류</a:t>
            </a:r>
            <a:r>
              <a:rPr lang="en-US" altLang="ko-KR"/>
              <a:t>(</a:t>
            </a:r>
            <a:r>
              <a:rPr lang="ko-KR" altLang="en-US"/>
              <a:t>정치</a:t>
            </a:r>
            <a:r>
              <a:rPr lang="en-US" altLang="ko-KR"/>
              <a:t>, </a:t>
            </a:r>
            <a:r>
              <a:rPr lang="ko-KR" altLang="en-US"/>
              <a:t>경제</a:t>
            </a:r>
            <a:r>
              <a:rPr lang="en-US" altLang="ko-KR"/>
              <a:t>, </a:t>
            </a:r>
            <a:r>
              <a:rPr lang="ko-KR" altLang="en-US"/>
              <a:t>사회 등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oid – </a:t>
            </a:r>
            <a:r>
              <a:rPr lang="ko-KR" altLang="en-US"/>
              <a:t>신문사</a:t>
            </a:r>
            <a:r>
              <a:rPr lang="en-US" altLang="ko-KR"/>
              <a:t>(</a:t>
            </a:r>
            <a:r>
              <a:rPr lang="ko-KR" altLang="en-US"/>
              <a:t>연합</a:t>
            </a:r>
            <a:r>
              <a:rPr lang="en-US" altLang="ko-KR"/>
              <a:t>, </a:t>
            </a:r>
            <a:r>
              <a:rPr lang="ko-KR" altLang="en-US"/>
              <a:t>조선</a:t>
            </a:r>
            <a:r>
              <a:rPr lang="en-US" altLang="ko-KR"/>
              <a:t>, </a:t>
            </a:r>
            <a:r>
              <a:rPr lang="ko-KR" altLang="en-US"/>
              <a:t>중앙 등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aid</a:t>
            </a:r>
            <a:r>
              <a:rPr lang="ko-KR" altLang="en-US"/>
              <a:t> </a:t>
            </a:r>
            <a:r>
              <a:rPr lang="en-US" altLang="ko-KR"/>
              <a:t>–</a:t>
            </a:r>
            <a:r>
              <a:rPr lang="ko-KR" altLang="en-US"/>
              <a:t> 기사 고유 번호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/>
              <a:t>중복 기사의 경우 </a:t>
            </a:r>
            <a:r>
              <a:rPr lang="en-US" altLang="ko-KR"/>
              <a:t>aid</a:t>
            </a:r>
            <a:r>
              <a:rPr lang="ko-KR" altLang="en-US"/>
              <a:t>로 구분</a:t>
            </a:r>
            <a:endParaRPr lang="en-US" altLang="ko-KR"/>
          </a:p>
          <a:p>
            <a:pPr lvl="1"/>
            <a:r>
              <a:rPr lang="ko-KR" altLang="en-US"/>
              <a:t>메인 링크와 이미지 링크의 혼합적재 방지</a:t>
            </a: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페이지 분석</a:t>
            </a:r>
            <a:r>
              <a:rPr lang="en-US" altLang="ko-KR"/>
              <a:t>(1)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8037BB-D542-4F1D-A53A-3364EF19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9" y="2924944"/>
            <a:ext cx="7030431" cy="600159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9F5C659B-232B-4AA8-A95E-E69C75EF4551}"/>
              </a:ext>
            </a:extLst>
          </p:cNvPr>
          <p:cNvSpPr/>
          <p:nvPr/>
        </p:nvSpPr>
        <p:spPr>
          <a:xfrm>
            <a:off x="5436097" y="3245228"/>
            <a:ext cx="576064" cy="2798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D00B8CC-5348-4B89-99B0-F3B8CA6A36CA}"/>
              </a:ext>
            </a:extLst>
          </p:cNvPr>
          <p:cNvSpPr/>
          <p:nvPr/>
        </p:nvSpPr>
        <p:spPr>
          <a:xfrm>
            <a:off x="6067269" y="3225023"/>
            <a:ext cx="576064" cy="2798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93591F0-95F9-4A36-B1CE-E6BDDAAB91C9}"/>
              </a:ext>
            </a:extLst>
          </p:cNvPr>
          <p:cNvSpPr/>
          <p:nvPr/>
        </p:nvSpPr>
        <p:spPr>
          <a:xfrm>
            <a:off x="6698440" y="3236728"/>
            <a:ext cx="1113919" cy="2798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8ABAD442-3751-427E-9FAE-1CD0EE5D9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87875"/>
            <a:ext cx="5706271" cy="1019317"/>
          </a:xfrm>
          <a:prstGeom prst="rect">
            <a:avLst/>
          </a:prstGeom>
        </p:spPr>
      </p:pic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DF2FFFB-806C-4F25-826A-CF2DCEC267CC}"/>
              </a:ext>
            </a:extLst>
          </p:cNvPr>
          <p:cNvCxnSpPr>
            <a:cxnSpLocks/>
          </p:cNvCxnSpPr>
          <p:nvPr/>
        </p:nvCxnSpPr>
        <p:spPr>
          <a:xfrm>
            <a:off x="2412107" y="4713457"/>
            <a:ext cx="431701" cy="2997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F780B0FE-BB5D-4704-A1C7-42D7DE57955B}"/>
              </a:ext>
            </a:extLst>
          </p:cNvPr>
          <p:cNvCxnSpPr>
            <a:cxnSpLocks/>
          </p:cNvCxnSpPr>
          <p:nvPr/>
        </p:nvCxnSpPr>
        <p:spPr>
          <a:xfrm flipH="1">
            <a:off x="2191989" y="4625132"/>
            <a:ext cx="1920778" cy="3880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043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1FE12-B20B-4112-846F-C0E8A742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코드 분석</a:t>
            </a:r>
            <a:r>
              <a:rPr lang="en-US" altLang="ko-KR"/>
              <a:t>(1)</a:t>
            </a:r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E1D4F15-5460-4AD3-A679-601DA0400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850389"/>
            <a:ext cx="7991475" cy="3090779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BE3BFB6-695A-4BBC-8FA8-DE21C86C27F9}"/>
              </a:ext>
            </a:extLst>
          </p:cNvPr>
          <p:cNvSpPr/>
          <p:nvPr/>
        </p:nvSpPr>
        <p:spPr>
          <a:xfrm>
            <a:off x="752382" y="2913748"/>
            <a:ext cx="7991475" cy="936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A8A9ABF-1A1E-48FF-A378-70C8EAE1DF39}"/>
              </a:ext>
            </a:extLst>
          </p:cNvPr>
          <p:cNvCxnSpPr>
            <a:cxnSpLocks/>
          </p:cNvCxnSpPr>
          <p:nvPr/>
        </p:nvCxnSpPr>
        <p:spPr>
          <a:xfrm>
            <a:off x="8743858" y="3849852"/>
            <a:ext cx="6535" cy="3432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0C44DB9-D08A-4646-96A6-21EB6D3952B2}"/>
              </a:ext>
            </a:extLst>
          </p:cNvPr>
          <p:cNvSpPr txBox="1"/>
          <p:nvPr/>
        </p:nvSpPr>
        <p:spPr>
          <a:xfrm>
            <a:off x="5436096" y="4163383"/>
            <a:ext cx="4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각 분야별 </a:t>
            </a:r>
            <a:r>
              <a:rPr lang="en-US" altLang="ko-KR" sz="1100">
                <a:latin typeface="+mn-ea"/>
                <a:ea typeface="+mn-ea"/>
              </a:rPr>
              <a:t>sid</a:t>
            </a:r>
            <a:r>
              <a:rPr lang="ko-KR" altLang="en-US" sz="1100">
                <a:latin typeface="+mn-ea"/>
                <a:ea typeface="+mn-ea"/>
              </a:rPr>
              <a:t>번호 끝자리를 받아온 후 주소 맨 끝에 붙혀</a:t>
            </a:r>
            <a:endParaRPr lang="en-US" altLang="ko-KR" sz="1100">
              <a:latin typeface="+mn-ea"/>
              <a:ea typeface="+mn-ea"/>
            </a:endParaRPr>
          </a:p>
          <a:p>
            <a:r>
              <a:rPr lang="ko-KR" altLang="en-US" sz="1100">
                <a:latin typeface="+mn-ea"/>
                <a:ea typeface="+mn-ea"/>
              </a:rPr>
              <a:t>원하는 분야의 기사 주소를 파싱합니다</a:t>
            </a:r>
            <a:r>
              <a:rPr lang="en-US" altLang="ko-KR" sz="1100">
                <a:latin typeface="+mn-ea"/>
                <a:ea typeface="+mn-ea"/>
              </a:rPr>
              <a:t>.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C123511-49A3-4991-B79C-7CAB888D1197}"/>
              </a:ext>
            </a:extLst>
          </p:cNvPr>
          <p:cNvSpPr/>
          <p:nvPr/>
        </p:nvSpPr>
        <p:spPr>
          <a:xfrm>
            <a:off x="749115" y="4163383"/>
            <a:ext cx="4683713" cy="761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AB22EF1-1A3C-4BFB-BA42-A1244C483E82}"/>
              </a:ext>
            </a:extLst>
          </p:cNvPr>
          <p:cNvCxnSpPr>
            <a:cxnSpLocks/>
          </p:cNvCxnSpPr>
          <p:nvPr/>
        </p:nvCxnSpPr>
        <p:spPr>
          <a:xfrm>
            <a:off x="5432828" y="4929972"/>
            <a:ext cx="0" cy="2928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DEED0D-D5E8-459E-91AD-EFD24F5F7A23}"/>
              </a:ext>
            </a:extLst>
          </p:cNvPr>
          <p:cNvSpPr txBox="1"/>
          <p:nvPr/>
        </p:nvSpPr>
        <p:spPr>
          <a:xfrm>
            <a:off x="3779912" y="5277108"/>
            <a:ext cx="4536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+mn-ea"/>
                <a:ea typeface="+mn-ea"/>
              </a:rPr>
              <a:t>받아온 소스에서 </a:t>
            </a:r>
            <a:r>
              <a:rPr lang="en-US" altLang="ko-KR" sz="1100">
                <a:latin typeface="+mn-ea"/>
                <a:ea typeface="+mn-ea"/>
              </a:rPr>
              <a:t>class</a:t>
            </a:r>
            <a:r>
              <a:rPr lang="ko-KR" altLang="en-US" sz="1100">
                <a:latin typeface="+mn-ea"/>
                <a:ea typeface="+mn-ea"/>
              </a:rPr>
              <a:t>명이 </a:t>
            </a:r>
            <a:r>
              <a:rPr lang="en-US" altLang="ko-KR" sz="1100">
                <a:latin typeface="+mn-ea"/>
                <a:ea typeface="+mn-ea"/>
              </a:rPr>
              <a:t>conten</a:t>
            </a:r>
            <a:r>
              <a:rPr lang="ko-KR" altLang="en-US" sz="1100">
                <a:latin typeface="+mn-ea"/>
                <a:ea typeface="+mn-ea"/>
              </a:rPr>
              <a:t>인 </a:t>
            </a:r>
            <a:r>
              <a:rPr lang="en-US" altLang="ko-KR" sz="1100">
                <a:latin typeface="+mn-ea"/>
                <a:ea typeface="+mn-ea"/>
              </a:rPr>
              <a:t>div </a:t>
            </a:r>
            <a:r>
              <a:rPr lang="ko-KR" altLang="en-US" sz="1100">
                <a:latin typeface="+mn-ea"/>
                <a:ea typeface="+mn-ea"/>
              </a:rPr>
              <a:t>내의</a:t>
            </a:r>
            <a:endParaRPr lang="en-US" altLang="ko-KR" sz="1100">
              <a:latin typeface="+mn-ea"/>
              <a:ea typeface="+mn-ea"/>
            </a:endParaRPr>
          </a:p>
          <a:p>
            <a:r>
              <a:rPr lang="ko-KR" altLang="en-US" sz="1100">
                <a:latin typeface="+mn-ea"/>
                <a:ea typeface="+mn-ea"/>
              </a:rPr>
              <a:t>주소를 담당할 </a:t>
            </a:r>
            <a:r>
              <a:rPr lang="en-US" altLang="ko-KR" sz="1100">
                <a:latin typeface="+mn-ea"/>
                <a:ea typeface="+mn-ea"/>
              </a:rPr>
              <a:t>href </a:t>
            </a:r>
            <a:r>
              <a:rPr lang="ko-KR" altLang="en-US" sz="1100">
                <a:latin typeface="+mn-ea"/>
                <a:ea typeface="+mn-ea"/>
              </a:rPr>
              <a:t>앞에 붙은 </a:t>
            </a:r>
            <a:r>
              <a:rPr lang="en-US" altLang="ko-KR" sz="1100">
                <a:latin typeface="+mn-ea"/>
                <a:ea typeface="+mn-ea"/>
              </a:rPr>
              <a:t>“a”</a:t>
            </a:r>
            <a:r>
              <a:rPr lang="ko-KR" altLang="en-US" sz="1100">
                <a:latin typeface="+mn-ea"/>
                <a:ea typeface="+mn-ea"/>
              </a:rPr>
              <a:t>를 검색합니다</a:t>
            </a:r>
            <a:r>
              <a:rPr lang="en-US" altLang="ko-KR" sz="1100">
                <a:latin typeface="+mn-ea"/>
                <a:ea typeface="+mn-ea"/>
              </a:rPr>
              <a:t>.</a:t>
            </a:r>
          </a:p>
          <a:p>
            <a:r>
              <a:rPr lang="en-US" altLang="ko-KR" sz="1100">
                <a:latin typeface="+mn-ea"/>
                <a:ea typeface="+mn-ea"/>
              </a:rPr>
              <a:t>a </a:t>
            </a:r>
            <a:r>
              <a:rPr lang="ko-KR" altLang="en-US" sz="1100">
                <a:latin typeface="+mn-ea"/>
                <a:ea typeface="+mn-ea"/>
              </a:rPr>
              <a:t>검색값에서 주소를 받아온 후 기사 제목과 함께 출력하도록 합니다</a:t>
            </a:r>
            <a:r>
              <a:rPr lang="en-US" altLang="ko-KR" sz="1100">
                <a:latin typeface="+mn-ea"/>
                <a:ea typeface="+mn-ea"/>
              </a:rPr>
              <a:t>.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E4CCAFE1-86A3-4E85-B769-3A57B48BA092}"/>
              </a:ext>
            </a:extLst>
          </p:cNvPr>
          <p:cNvSpPr txBox="1">
            <a:spLocks/>
          </p:cNvSpPr>
          <p:nvPr/>
        </p:nvSpPr>
        <p:spPr>
          <a:xfrm>
            <a:off x="828675" y="1052513"/>
            <a:ext cx="7991475" cy="52720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>
            <a:normAutofit/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/>
              <a:buChar char="u"/>
              <a:defRPr kumimoji="1"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SzPct val="110000"/>
              <a:buFont typeface="Wingdings"/>
              <a:buChar char="ü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ko-KR" altLang="en-US" kern="0"/>
              <a:t>테스트 해 보았습니다</a:t>
            </a:r>
            <a:r>
              <a:rPr lang="en-US" altLang="ko-KR" ker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82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1FE12-B20B-4112-846F-C0E8A742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실행 결과</a:t>
            </a:r>
            <a:r>
              <a:rPr lang="en-US" altLang="ko-KR"/>
              <a:t>(1)</a:t>
            </a:r>
            <a:endParaRPr lang="ko-KR" altLang="en-US"/>
          </a:p>
        </p:txBody>
      </p:sp>
      <p:pic>
        <p:nvPicPr>
          <p:cNvPr id="18" name="내용 개체 틀 17">
            <a:extLst>
              <a:ext uri="{FF2B5EF4-FFF2-40B4-BE49-F238E27FC236}">
                <a16:creationId xmlns:a16="http://schemas.microsoft.com/office/drawing/2014/main" id="{B3A80277-7B7D-428C-B8DA-3912E820E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750877" cy="5272087"/>
          </a:xfr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02A04CD-B8C0-4F00-BEBD-280DDBA54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99" y="2420888"/>
            <a:ext cx="5427581" cy="3197601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2107F0C6-84F9-4EB9-A489-2FD3F617F224}"/>
              </a:ext>
            </a:extLst>
          </p:cNvPr>
          <p:cNvCxnSpPr>
            <a:cxnSpLocks/>
          </p:cNvCxnSpPr>
          <p:nvPr/>
        </p:nvCxnSpPr>
        <p:spPr>
          <a:xfrm>
            <a:off x="3563888" y="2852936"/>
            <a:ext cx="432048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3CCED285-60C7-44BC-A361-98454A4EE977}"/>
              </a:ext>
            </a:extLst>
          </p:cNvPr>
          <p:cNvCxnSpPr>
            <a:cxnSpLocks/>
          </p:cNvCxnSpPr>
          <p:nvPr/>
        </p:nvCxnSpPr>
        <p:spPr>
          <a:xfrm>
            <a:off x="3212726" y="3580767"/>
            <a:ext cx="4979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BDDF1C9F-99F9-4DCD-9327-71EC7A65C91B}"/>
              </a:ext>
            </a:extLst>
          </p:cNvPr>
          <p:cNvCxnSpPr>
            <a:cxnSpLocks/>
          </p:cNvCxnSpPr>
          <p:nvPr/>
        </p:nvCxnSpPr>
        <p:spPr>
          <a:xfrm flipV="1">
            <a:off x="3377292" y="3760787"/>
            <a:ext cx="333407" cy="100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AB97EBD-3329-4A7A-97C1-DEA6B0B5042F}"/>
              </a:ext>
            </a:extLst>
          </p:cNvPr>
          <p:cNvCxnSpPr>
            <a:cxnSpLocks/>
          </p:cNvCxnSpPr>
          <p:nvPr/>
        </p:nvCxnSpPr>
        <p:spPr>
          <a:xfrm flipV="1">
            <a:off x="3210588" y="4041067"/>
            <a:ext cx="500111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AB98EBC-241B-4EB0-A9AE-F96C0AD1FC7D}"/>
              </a:ext>
            </a:extLst>
          </p:cNvPr>
          <p:cNvCxnSpPr>
            <a:cxnSpLocks/>
          </p:cNvCxnSpPr>
          <p:nvPr/>
        </p:nvCxnSpPr>
        <p:spPr>
          <a:xfrm flipV="1">
            <a:off x="3529856" y="4649758"/>
            <a:ext cx="180843" cy="1088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CE4D10B7-4831-4270-88EE-16E4CAF4BFF7}"/>
              </a:ext>
            </a:extLst>
          </p:cNvPr>
          <p:cNvCxnSpPr>
            <a:cxnSpLocks/>
          </p:cNvCxnSpPr>
          <p:nvPr/>
        </p:nvCxnSpPr>
        <p:spPr>
          <a:xfrm flipV="1">
            <a:off x="3029745" y="5013176"/>
            <a:ext cx="680954" cy="540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14DC568-EA44-4896-B440-E5AEBDA1FE8A}"/>
              </a:ext>
            </a:extLst>
          </p:cNvPr>
          <p:cNvCxnSpPr>
            <a:cxnSpLocks/>
          </p:cNvCxnSpPr>
          <p:nvPr/>
        </p:nvCxnSpPr>
        <p:spPr>
          <a:xfrm flipV="1">
            <a:off x="2963747" y="5283646"/>
            <a:ext cx="746952" cy="4603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C3EF3E7D-3893-48BB-A754-F9CA59D16DC5}"/>
              </a:ext>
            </a:extLst>
          </p:cNvPr>
          <p:cNvCxnSpPr>
            <a:cxnSpLocks/>
          </p:cNvCxnSpPr>
          <p:nvPr/>
        </p:nvCxnSpPr>
        <p:spPr>
          <a:xfrm flipV="1">
            <a:off x="3337223" y="5572235"/>
            <a:ext cx="439474" cy="3332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F84EC271-4BFC-47C6-8937-D0B4D77D26E5}"/>
              </a:ext>
            </a:extLst>
          </p:cNvPr>
          <p:cNvCxnSpPr>
            <a:cxnSpLocks/>
          </p:cNvCxnSpPr>
          <p:nvPr/>
        </p:nvCxnSpPr>
        <p:spPr>
          <a:xfrm>
            <a:off x="1187624" y="1810414"/>
            <a:ext cx="2523075" cy="8985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0690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67D7C-6AFC-4895-AB2F-4D25C453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오류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3B6115-F38C-4EEF-A32E-1C0387F05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뉴스 페이지 내의 모든 기사를 못 가져옴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A783CD-0E8B-4D98-A4C9-2B4D45F05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5094"/>
            <a:ext cx="5426873" cy="237997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D71E61F-E9F4-4A71-9BC5-4831515EE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71" y="1886615"/>
            <a:ext cx="3845953" cy="4176464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2270CA6-8054-46DA-B8EA-FFF6E9D76090}"/>
              </a:ext>
            </a:extLst>
          </p:cNvPr>
          <p:cNvCxnSpPr>
            <a:cxnSpLocks/>
          </p:cNvCxnSpPr>
          <p:nvPr/>
        </p:nvCxnSpPr>
        <p:spPr>
          <a:xfrm flipV="1">
            <a:off x="1932551" y="2204864"/>
            <a:ext cx="2495433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1B35575E-B159-4BAD-A2B7-7881D2873B88}"/>
              </a:ext>
            </a:extLst>
          </p:cNvPr>
          <p:cNvCxnSpPr>
            <a:cxnSpLocks/>
          </p:cNvCxnSpPr>
          <p:nvPr/>
        </p:nvCxnSpPr>
        <p:spPr>
          <a:xfrm flipV="1">
            <a:off x="2737775" y="2815079"/>
            <a:ext cx="1833351" cy="3176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3C537D2-83C5-4AC0-9D21-BC844E903104}"/>
              </a:ext>
            </a:extLst>
          </p:cNvPr>
          <p:cNvCxnSpPr>
            <a:cxnSpLocks/>
          </p:cNvCxnSpPr>
          <p:nvPr/>
        </p:nvCxnSpPr>
        <p:spPr>
          <a:xfrm flipV="1">
            <a:off x="3058588" y="2973891"/>
            <a:ext cx="1512538" cy="4203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A462772-1B31-41AA-9945-A3FBB2A3EAE0}"/>
              </a:ext>
            </a:extLst>
          </p:cNvPr>
          <p:cNvCxnSpPr>
            <a:cxnSpLocks/>
          </p:cNvCxnSpPr>
          <p:nvPr/>
        </p:nvCxnSpPr>
        <p:spPr>
          <a:xfrm flipV="1">
            <a:off x="2915446" y="3132704"/>
            <a:ext cx="1633065" cy="5479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A20F8A0-91B7-4702-843F-074C597C62CD}"/>
              </a:ext>
            </a:extLst>
          </p:cNvPr>
          <p:cNvSpPr/>
          <p:nvPr/>
        </p:nvSpPr>
        <p:spPr>
          <a:xfrm>
            <a:off x="4332571" y="4797152"/>
            <a:ext cx="3982754" cy="14736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8B60D0C-333C-4FAF-8FDE-E4C1D7F08DFB}"/>
              </a:ext>
            </a:extLst>
          </p:cNvPr>
          <p:cNvCxnSpPr>
            <a:cxnSpLocks/>
          </p:cNvCxnSpPr>
          <p:nvPr/>
        </p:nvCxnSpPr>
        <p:spPr>
          <a:xfrm>
            <a:off x="2045438" y="4005064"/>
            <a:ext cx="798370" cy="1080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20EC42F3-CEBA-4C8D-AB8C-A739336CD671}"/>
              </a:ext>
            </a:extLst>
          </p:cNvPr>
          <p:cNvCxnSpPr>
            <a:cxnSpLocks/>
          </p:cNvCxnSpPr>
          <p:nvPr/>
        </p:nvCxnSpPr>
        <p:spPr>
          <a:xfrm flipH="1">
            <a:off x="3339891" y="5301208"/>
            <a:ext cx="9926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tailEnd type="triangle"/>
          </a:ln>
          <a:effectLst/>
        </p:spPr>
      </p:cxnSp>
      <p:sp>
        <p:nvSpPr>
          <p:cNvPr id="24" name="실행 단추: 도움말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B7F61B-1E06-442E-B0FB-9EF6B7A3FBED}"/>
              </a:ext>
            </a:extLst>
          </p:cNvPr>
          <p:cNvSpPr/>
          <p:nvPr/>
        </p:nvSpPr>
        <p:spPr>
          <a:xfrm>
            <a:off x="2520345" y="5168796"/>
            <a:ext cx="783490" cy="536095"/>
          </a:xfrm>
          <a:prstGeom prst="actionButtonHelp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45392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71F4DB-13CD-47C3-B2A8-AE9E160A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052513"/>
            <a:ext cx="7991475" cy="5272087"/>
          </a:xfrm>
        </p:spPr>
        <p:txBody>
          <a:bodyPr>
            <a:normAutofit/>
          </a:bodyPr>
          <a:lstStyle/>
          <a:p>
            <a:r>
              <a:rPr lang="ko-KR" altLang="en-US"/>
              <a:t>메인화면에선 헤드라인 뉴스와</a:t>
            </a:r>
            <a:br>
              <a:rPr lang="en-US" altLang="ko-KR"/>
            </a:br>
            <a:r>
              <a:rPr lang="ko-KR" altLang="en-US"/>
              <a:t>네이버 뉴스 인공지능</a:t>
            </a:r>
            <a:r>
              <a:rPr lang="en-US" altLang="ko-KR"/>
              <a:t>(AiRS)</a:t>
            </a:r>
            <a:r>
              <a:rPr lang="ko-KR" altLang="en-US"/>
              <a:t>가 표현하는</a:t>
            </a:r>
            <a:br>
              <a:rPr lang="en-US" altLang="ko-KR"/>
            </a:br>
            <a:r>
              <a:rPr lang="ko-KR" altLang="en-US"/>
              <a:t>뉴스로 구성되어 있다</a:t>
            </a:r>
            <a:r>
              <a:rPr lang="en-US" altLang="ko-KR"/>
              <a:t>.</a:t>
            </a: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페이지 분석</a:t>
            </a:r>
            <a:r>
              <a:rPr lang="en-US" altLang="ko-KR"/>
              <a:t>(2)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EFCDFF-19DB-42EF-B49A-5704A1027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0" y="2730150"/>
            <a:ext cx="3820048" cy="316835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E250D4D-313D-440F-815B-4161FA506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71" y="2637135"/>
            <a:ext cx="4213203" cy="33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528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실사대비 보고자료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99FF"/>
      </a:hlink>
      <a:folHlink>
        <a:srgbClr val="B2B2B2"/>
      </a:folHlink>
    </a:clrScheme>
    <a:fontScheme name="실사대비 보고자료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latin typeface="Times New Roman"/>
            <a:ea typeface="굴림"/>
          </a:defRPr>
        </a:defPPr>
      </a:lstStyle>
    </a:spDef>
    <a:lnDef>
      <a:spPr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latin typeface="Times New Roman"/>
            <a:ea typeface="굴림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실사대비 보고자료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10430</TotalTime>
  <Words>357</Words>
  <Application>Microsoft Office PowerPoint</Application>
  <PresentationFormat>화면 슬라이드 쇼(4:3)</PresentationFormat>
  <Paragraphs>74</Paragraphs>
  <Slides>13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HY헤드라인M</vt:lpstr>
      <vt:lpstr>굴림</vt:lpstr>
      <vt:lpstr>맑은 고딕</vt:lpstr>
      <vt:lpstr>Arial</vt:lpstr>
      <vt:lpstr>Times New Roman</vt:lpstr>
      <vt:lpstr>Wingdings</vt:lpstr>
      <vt:lpstr>Default Theme</vt:lpstr>
      <vt:lpstr>네이버뉴스 기사주소 수집</vt:lpstr>
      <vt:lpstr>페이지 분석(1)</vt:lpstr>
      <vt:lpstr>페이지 분석(1)</vt:lpstr>
      <vt:lpstr>페이지 분석(1)</vt:lpstr>
      <vt:lpstr>페이지 분석(1)</vt:lpstr>
      <vt:lpstr>코드 분석(1)</vt:lpstr>
      <vt:lpstr>실행 결과(1)</vt:lpstr>
      <vt:lpstr>오류</vt:lpstr>
      <vt:lpstr>페이지 분석(2)</vt:lpstr>
      <vt:lpstr>페이지 분석(2)</vt:lpstr>
      <vt:lpstr>코드 분석(2)</vt:lpstr>
      <vt:lpstr>실행 결과(2)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1234</dc:title>
  <dc:creator>Nineking</dc:creator>
  <cp:lastModifiedBy>희령</cp:lastModifiedBy>
  <cp:revision>518</cp:revision>
  <cp:lastPrinted>2016-11-01T07:29:09Z</cp:lastPrinted>
  <dcterms:created xsi:type="dcterms:W3CDTF">2013-09-09T21:16:08Z</dcterms:created>
  <dcterms:modified xsi:type="dcterms:W3CDTF">2020-05-20T13:34:09Z</dcterms:modified>
</cp:coreProperties>
</file>